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K Modular" panose="020B0604020202020204" charset="0"/>
      <p:regular r:id="rId33"/>
    </p:embeddedFont>
    <p:embeddedFont>
      <p:font typeface="IBM Plex Sans Condensed" panose="020B0506050203000203" pitchFamily="34" charset="0"/>
      <p:regular r:id="rId34"/>
    </p:embeddedFont>
    <p:embeddedFont>
      <p:font typeface="IBM Plex Sans Condensed Bold" panose="020B0604020202020204" charset="0"/>
      <p:regular r:id="rId35"/>
    </p:embeddedFont>
    <p:embeddedFont>
      <p:font typeface="Montserrat" panose="00000500000000000000" pitchFamily="2" charset="0"/>
      <p:regular r:id="rId36"/>
    </p:embeddedFont>
    <p:embeddedFont>
      <p:font typeface="Montserrat Bold" panose="00000800000000000000" charset="0"/>
      <p:regular r:id="rId37"/>
    </p:embeddedFont>
    <p:embeddedFont>
      <p:font typeface="Montserrat Medium" panose="00000600000000000000" pitchFamily="2" charset="0"/>
      <p:regular r:id="rId38"/>
    </p:embeddedFont>
    <p:embeddedFont>
      <p:font typeface="Montserrat Semi-Bold" panose="020B0604020202020204" charset="0"/>
      <p:regular r:id="rId39"/>
    </p:embeddedFont>
    <p:embeddedFont>
      <p:font typeface="Montserrat Ultra-Bold" panose="020B0604020202020204" charset="0"/>
      <p:regular r:id="rId40"/>
    </p:embeddedFont>
    <p:embeddedFont>
      <p:font typeface="Open Sans" panose="020B0606030504020204" pitchFamily="34" charset="0"/>
      <p:regular r:id="rId41"/>
    </p:embeddedFont>
    <p:embeddedFont>
      <p:font typeface="Open Sans Bold" panose="020B0806030504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77CBE-A89F-4143-977F-7C283E0676E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D589A-F9C1-44BD-86C9-3FFE7B403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46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D589A-F9C1-44BD-86C9-3FFE7B40339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53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1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4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4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53.sv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3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7.svg"/><Relationship Id="rId5" Type="http://schemas.openxmlformats.org/officeDocument/2006/relationships/image" Target="../media/image21.svg"/><Relationship Id="rId10" Type="http://schemas.openxmlformats.org/officeDocument/2006/relationships/image" Target="../media/image56.png"/><Relationship Id="rId4" Type="http://schemas.openxmlformats.org/officeDocument/2006/relationships/image" Target="../media/image20.png"/><Relationship Id="rId9" Type="http://schemas.openxmlformats.org/officeDocument/2006/relationships/image" Target="../media/image5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sv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8.png"/><Relationship Id="rId7" Type="http://schemas.openxmlformats.org/officeDocument/2006/relationships/image" Target="../media/image13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82" t="-31527" r="-5742" b="-58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9653" y="3778245"/>
            <a:ext cx="16569647" cy="395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1"/>
              </a:lnSpc>
            </a:pPr>
            <a:r>
              <a:rPr lang="en-US" sz="16162">
                <a:solidFill>
                  <a:srgbClr val="FFFFFF"/>
                </a:solidFill>
                <a:latin typeface="HK Modular"/>
              </a:rPr>
              <a:t>STUDENT MATH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434365" y="8219632"/>
            <a:ext cx="19161000" cy="1038668"/>
            <a:chOff x="0" y="0"/>
            <a:chExt cx="5046519" cy="2735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46519" cy="273559"/>
            </a:xfrm>
            <a:custGeom>
              <a:avLst/>
              <a:gdLst/>
              <a:ahLst/>
              <a:cxnLst/>
              <a:rect l="l" t="t" r="r" b="b"/>
              <a:pathLst>
                <a:path w="5046519" h="273559">
                  <a:moveTo>
                    <a:pt x="0" y="0"/>
                  </a:moveTo>
                  <a:lnTo>
                    <a:pt x="5046519" y="0"/>
                  </a:lnTo>
                  <a:lnTo>
                    <a:pt x="5046519" y="273559"/>
                  </a:lnTo>
                  <a:lnTo>
                    <a:pt x="0" y="273559"/>
                  </a:lnTo>
                  <a:close/>
                </a:path>
              </a:pathLst>
            </a:custGeom>
            <a:solidFill>
              <a:srgbClr val="2C2B2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46519" cy="311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70882" y="8510492"/>
            <a:ext cx="6546236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 Semi-Bold"/>
              </a:rPr>
              <a:t>Data Science 2023/2024</a:t>
            </a:r>
          </a:p>
        </p:txBody>
      </p:sp>
      <p:sp>
        <p:nvSpPr>
          <p:cNvPr id="8" name="Freeform 8"/>
          <p:cNvSpPr/>
          <p:nvPr/>
        </p:nvSpPr>
        <p:spPr>
          <a:xfrm>
            <a:off x="8182437" y="1028700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64610" y="2359021"/>
            <a:ext cx="10363051" cy="1266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99"/>
              </a:lnSpc>
              <a:spcBef>
                <a:spcPct val="0"/>
              </a:spcBef>
            </a:pPr>
            <a:r>
              <a:rPr lang="en-US" sz="9999" u="none" strike="noStrike">
                <a:solidFill>
                  <a:srgbClr val="2A2827"/>
                </a:solidFill>
                <a:latin typeface="HK Modular"/>
              </a:rPr>
              <a:t>PROJECT 1: </a:t>
            </a:r>
          </a:p>
        </p:txBody>
      </p:sp>
      <p:sp>
        <p:nvSpPr>
          <p:cNvPr id="10" name="Freeform 10"/>
          <p:cNvSpPr/>
          <p:nvPr/>
        </p:nvSpPr>
        <p:spPr>
          <a:xfrm>
            <a:off x="6413619" y="8272597"/>
            <a:ext cx="813987" cy="813987"/>
          </a:xfrm>
          <a:custGeom>
            <a:avLst/>
            <a:gdLst/>
            <a:ahLst/>
            <a:cxnLst/>
            <a:rect l="l" t="t" r="r" b="b"/>
            <a:pathLst>
              <a:path w="813987" h="813987">
                <a:moveTo>
                  <a:pt x="0" y="0"/>
                </a:moveTo>
                <a:lnTo>
                  <a:pt x="813987" y="0"/>
                </a:lnTo>
                <a:lnTo>
                  <a:pt x="813987" y="813987"/>
                </a:lnTo>
                <a:lnTo>
                  <a:pt x="0" y="813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7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4866" y="3538442"/>
            <a:ext cx="3028948" cy="875037"/>
            <a:chOff x="0" y="0"/>
            <a:chExt cx="797748" cy="2304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7748" cy="230462"/>
            </a:xfrm>
            <a:custGeom>
              <a:avLst/>
              <a:gdLst/>
              <a:ahLst/>
              <a:cxnLst/>
              <a:rect l="l" t="t" r="r" b="b"/>
              <a:pathLst>
                <a:path w="797748" h="230462">
                  <a:moveTo>
                    <a:pt x="38340" y="0"/>
                  </a:moveTo>
                  <a:lnTo>
                    <a:pt x="759408" y="0"/>
                  </a:lnTo>
                  <a:cubicBezTo>
                    <a:pt x="780582" y="0"/>
                    <a:pt x="797748" y="17165"/>
                    <a:pt x="797748" y="38340"/>
                  </a:cubicBezTo>
                  <a:lnTo>
                    <a:pt x="797748" y="192123"/>
                  </a:lnTo>
                  <a:cubicBezTo>
                    <a:pt x="797748" y="213297"/>
                    <a:pt x="780582" y="230462"/>
                    <a:pt x="759408" y="230462"/>
                  </a:cubicBezTo>
                  <a:lnTo>
                    <a:pt x="38340" y="230462"/>
                  </a:lnTo>
                  <a:cubicBezTo>
                    <a:pt x="28171" y="230462"/>
                    <a:pt x="18420" y="226423"/>
                    <a:pt x="11229" y="219233"/>
                  </a:cubicBezTo>
                  <a:cubicBezTo>
                    <a:pt x="4039" y="212043"/>
                    <a:pt x="0" y="202291"/>
                    <a:pt x="0" y="192123"/>
                  </a:cubicBezTo>
                  <a:lnTo>
                    <a:pt x="0" y="38340"/>
                  </a:lnTo>
                  <a:cubicBezTo>
                    <a:pt x="0" y="17165"/>
                    <a:pt x="17165" y="0"/>
                    <a:pt x="3834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C2B2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7748" cy="26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Bold"/>
                </a:rPr>
                <a:t>Ordinal columns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45828" y="-9525"/>
            <a:ext cx="7442172" cy="10287000"/>
            <a:chOff x="0" y="0"/>
            <a:chExt cx="9922897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6035" r="26035"/>
            <a:stretch>
              <a:fillRect/>
            </a:stretch>
          </p:blipFill>
          <p:spPr>
            <a:xfrm>
              <a:off x="0" y="0"/>
              <a:ext cx="9922897" cy="13716000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4664755" y="4052161"/>
            <a:ext cx="2952752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" name="Group 8"/>
          <p:cNvGrpSpPr/>
          <p:nvPr/>
        </p:nvGrpSpPr>
        <p:grpSpPr>
          <a:xfrm>
            <a:off x="8247963" y="3462242"/>
            <a:ext cx="5750546" cy="1540461"/>
            <a:chOff x="0" y="0"/>
            <a:chExt cx="1514547" cy="4057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4547" cy="405718"/>
            </a:xfrm>
            <a:custGeom>
              <a:avLst/>
              <a:gdLst/>
              <a:ahLst/>
              <a:cxnLst/>
              <a:rect l="l" t="t" r="r" b="b"/>
              <a:pathLst>
                <a:path w="1514547" h="405718">
                  <a:moveTo>
                    <a:pt x="20194" y="0"/>
                  </a:moveTo>
                  <a:lnTo>
                    <a:pt x="1494353" y="0"/>
                  </a:lnTo>
                  <a:cubicBezTo>
                    <a:pt x="1505506" y="0"/>
                    <a:pt x="1514547" y="9041"/>
                    <a:pt x="1514547" y="20194"/>
                  </a:cubicBezTo>
                  <a:lnTo>
                    <a:pt x="1514547" y="385524"/>
                  </a:lnTo>
                  <a:cubicBezTo>
                    <a:pt x="1514547" y="396677"/>
                    <a:pt x="1505506" y="405718"/>
                    <a:pt x="1494353" y="405718"/>
                  </a:cubicBezTo>
                  <a:lnTo>
                    <a:pt x="20194" y="405718"/>
                  </a:lnTo>
                  <a:cubicBezTo>
                    <a:pt x="9041" y="405718"/>
                    <a:pt x="0" y="396677"/>
                    <a:pt x="0" y="385524"/>
                  </a:cubicBezTo>
                  <a:lnTo>
                    <a:pt x="0" y="20194"/>
                  </a:lnTo>
                  <a:cubicBezTo>
                    <a:pt x="0" y="9041"/>
                    <a:pt x="9041" y="0"/>
                    <a:pt x="20194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14547" cy="44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We used  the L</a:t>
              </a:r>
              <a:r>
                <a:rPr lang="en-US" sz="2400">
                  <a:solidFill>
                    <a:srgbClr val="000000"/>
                  </a:solidFill>
                  <a:latin typeface="Montserrat Bold"/>
                </a:rPr>
                <a:t>abel encoding method </a:t>
              </a:r>
              <a:r>
                <a:rPr lang="en-US" sz="2400">
                  <a:solidFill>
                    <a:srgbClr val="000000"/>
                  </a:solidFill>
                  <a:latin typeface="Montserrat"/>
                </a:rPr>
                <a:t>to encode the ordinal columns 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326649" y="703679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90592" y="5830956"/>
            <a:ext cx="3843782" cy="1153134"/>
          </a:xfrm>
          <a:custGeom>
            <a:avLst/>
            <a:gdLst/>
            <a:ahLst/>
            <a:cxnLst/>
            <a:rect l="l" t="t" r="r" b="b"/>
            <a:pathLst>
              <a:path w="3843782" h="1153134">
                <a:moveTo>
                  <a:pt x="0" y="0"/>
                </a:moveTo>
                <a:lnTo>
                  <a:pt x="3843782" y="0"/>
                </a:lnTo>
                <a:lnTo>
                  <a:pt x="3843782" y="1153134"/>
                </a:lnTo>
                <a:lnTo>
                  <a:pt x="0" y="1153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2189815" y="4541993"/>
            <a:ext cx="0" cy="1150021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Freeform 14"/>
          <p:cNvSpPr/>
          <p:nvPr/>
        </p:nvSpPr>
        <p:spPr>
          <a:xfrm>
            <a:off x="1224209" y="7812765"/>
            <a:ext cx="14426128" cy="1263744"/>
          </a:xfrm>
          <a:custGeom>
            <a:avLst/>
            <a:gdLst/>
            <a:ahLst/>
            <a:cxnLst/>
            <a:rect l="l" t="t" r="r" b="b"/>
            <a:pathLst>
              <a:path w="14426128" h="1263744">
                <a:moveTo>
                  <a:pt x="0" y="0"/>
                </a:moveTo>
                <a:lnTo>
                  <a:pt x="14426127" y="0"/>
                </a:lnTo>
                <a:lnTo>
                  <a:pt x="14426127" y="1263745"/>
                </a:lnTo>
                <a:lnTo>
                  <a:pt x="0" y="1263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445761"/>
            <a:ext cx="12458786" cy="98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8"/>
              </a:lnSpc>
            </a:pPr>
            <a:r>
              <a:rPr lang="en-US" sz="7044">
                <a:solidFill>
                  <a:srgbClr val="FFFFFF"/>
                </a:solidFill>
                <a:latin typeface="HK Modular"/>
              </a:rPr>
              <a:t>DATA PREPARATION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100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17" name="Freeform 17"/>
          <p:cNvSpPr/>
          <p:nvPr/>
        </p:nvSpPr>
        <p:spPr>
          <a:xfrm>
            <a:off x="1912806" y="68623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929585" y="8130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10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4209" y="2644903"/>
            <a:ext cx="6597265" cy="63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2"/>
              </a:lnSpc>
            </a:pPr>
            <a:r>
              <a:rPr lang="en-US" sz="4423">
                <a:solidFill>
                  <a:srgbClr val="FFFFFF"/>
                </a:solidFill>
                <a:latin typeface="HK Modular"/>
              </a:rPr>
              <a:t>DATA ENCODING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7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4866" y="3538442"/>
            <a:ext cx="3028948" cy="875037"/>
            <a:chOff x="0" y="0"/>
            <a:chExt cx="797748" cy="2304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7748" cy="230462"/>
            </a:xfrm>
            <a:custGeom>
              <a:avLst/>
              <a:gdLst/>
              <a:ahLst/>
              <a:cxnLst/>
              <a:rect l="l" t="t" r="r" b="b"/>
              <a:pathLst>
                <a:path w="797748" h="230462">
                  <a:moveTo>
                    <a:pt x="38340" y="0"/>
                  </a:moveTo>
                  <a:lnTo>
                    <a:pt x="759408" y="0"/>
                  </a:lnTo>
                  <a:cubicBezTo>
                    <a:pt x="780582" y="0"/>
                    <a:pt x="797748" y="17165"/>
                    <a:pt x="797748" y="38340"/>
                  </a:cubicBezTo>
                  <a:lnTo>
                    <a:pt x="797748" y="192123"/>
                  </a:lnTo>
                  <a:cubicBezTo>
                    <a:pt x="797748" y="213297"/>
                    <a:pt x="780582" y="230462"/>
                    <a:pt x="759408" y="230462"/>
                  </a:cubicBezTo>
                  <a:lnTo>
                    <a:pt x="38340" y="230462"/>
                  </a:lnTo>
                  <a:cubicBezTo>
                    <a:pt x="28171" y="230462"/>
                    <a:pt x="18420" y="226423"/>
                    <a:pt x="11229" y="219233"/>
                  </a:cubicBezTo>
                  <a:cubicBezTo>
                    <a:pt x="4039" y="212043"/>
                    <a:pt x="0" y="202291"/>
                    <a:pt x="0" y="192123"/>
                  </a:cubicBezTo>
                  <a:lnTo>
                    <a:pt x="0" y="38340"/>
                  </a:lnTo>
                  <a:cubicBezTo>
                    <a:pt x="0" y="17165"/>
                    <a:pt x="17165" y="0"/>
                    <a:pt x="3834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C2B2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7748" cy="26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Bold"/>
                </a:rPr>
                <a:t>Ordinal columns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4664755" y="4052161"/>
            <a:ext cx="2952752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6" name="Group 6"/>
          <p:cNvGrpSpPr/>
          <p:nvPr/>
        </p:nvGrpSpPr>
        <p:grpSpPr>
          <a:xfrm>
            <a:off x="12867324" y="0"/>
            <a:ext cx="5420676" cy="10287000"/>
            <a:chOff x="0" y="0"/>
            <a:chExt cx="7227568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7154" r="27154"/>
            <a:stretch>
              <a:fillRect/>
            </a:stretch>
          </p:blipFill>
          <p:spPr>
            <a:xfrm>
              <a:off x="0" y="0"/>
              <a:ext cx="7227568" cy="13716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8247963" y="3462242"/>
            <a:ext cx="5750546" cy="1284562"/>
            <a:chOff x="0" y="0"/>
            <a:chExt cx="1514547" cy="3383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4547" cy="338321"/>
            </a:xfrm>
            <a:custGeom>
              <a:avLst/>
              <a:gdLst/>
              <a:ahLst/>
              <a:cxnLst/>
              <a:rect l="l" t="t" r="r" b="b"/>
              <a:pathLst>
                <a:path w="1514547" h="338321">
                  <a:moveTo>
                    <a:pt x="20194" y="0"/>
                  </a:moveTo>
                  <a:lnTo>
                    <a:pt x="1494353" y="0"/>
                  </a:lnTo>
                  <a:cubicBezTo>
                    <a:pt x="1505506" y="0"/>
                    <a:pt x="1514547" y="9041"/>
                    <a:pt x="1514547" y="20194"/>
                  </a:cubicBezTo>
                  <a:lnTo>
                    <a:pt x="1514547" y="318126"/>
                  </a:lnTo>
                  <a:cubicBezTo>
                    <a:pt x="1514547" y="329279"/>
                    <a:pt x="1505506" y="338321"/>
                    <a:pt x="1494353" y="338321"/>
                  </a:cubicBezTo>
                  <a:lnTo>
                    <a:pt x="20194" y="338321"/>
                  </a:lnTo>
                  <a:cubicBezTo>
                    <a:pt x="14839" y="338321"/>
                    <a:pt x="9702" y="336193"/>
                    <a:pt x="5915" y="332406"/>
                  </a:cubicBezTo>
                  <a:cubicBezTo>
                    <a:pt x="2128" y="328619"/>
                    <a:pt x="0" y="323482"/>
                    <a:pt x="0" y="318126"/>
                  </a:cubicBezTo>
                  <a:lnTo>
                    <a:pt x="0" y="20194"/>
                  </a:lnTo>
                  <a:cubicBezTo>
                    <a:pt x="0" y="9041"/>
                    <a:pt x="9041" y="0"/>
                    <a:pt x="20194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14547" cy="376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We used  levels to order each column from low to high 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336174" y="703679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578016" y="5193203"/>
            <a:ext cx="7282509" cy="875037"/>
            <a:chOff x="0" y="0"/>
            <a:chExt cx="1918027" cy="2304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8027" cy="230462"/>
            </a:xfrm>
            <a:custGeom>
              <a:avLst/>
              <a:gdLst/>
              <a:ahLst/>
              <a:cxnLst/>
              <a:rect l="l" t="t" r="r" b="b"/>
              <a:pathLst>
                <a:path w="1918027" h="230462">
                  <a:moveTo>
                    <a:pt x="15946" y="0"/>
                  </a:moveTo>
                  <a:lnTo>
                    <a:pt x="1902081" y="0"/>
                  </a:lnTo>
                  <a:cubicBezTo>
                    <a:pt x="1906310" y="0"/>
                    <a:pt x="1910366" y="1680"/>
                    <a:pt x="1913356" y="4671"/>
                  </a:cubicBezTo>
                  <a:cubicBezTo>
                    <a:pt x="1916347" y="7661"/>
                    <a:pt x="1918027" y="11717"/>
                    <a:pt x="1918027" y="15946"/>
                  </a:cubicBezTo>
                  <a:lnTo>
                    <a:pt x="1918027" y="214516"/>
                  </a:lnTo>
                  <a:cubicBezTo>
                    <a:pt x="1918027" y="223323"/>
                    <a:pt x="1910888" y="230462"/>
                    <a:pt x="1902081" y="230462"/>
                  </a:cubicBezTo>
                  <a:lnTo>
                    <a:pt x="15946" y="230462"/>
                  </a:lnTo>
                  <a:cubicBezTo>
                    <a:pt x="11717" y="230462"/>
                    <a:pt x="7661" y="228782"/>
                    <a:pt x="4671" y="225792"/>
                  </a:cubicBezTo>
                  <a:cubicBezTo>
                    <a:pt x="1680" y="222801"/>
                    <a:pt x="0" y="218745"/>
                    <a:pt x="0" y="214516"/>
                  </a:cubicBezTo>
                  <a:lnTo>
                    <a:pt x="0" y="15946"/>
                  </a:lnTo>
                  <a:cubicBezTo>
                    <a:pt x="0" y="7139"/>
                    <a:pt x="7139" y="0"/>
                    <a:pt x="15946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C2B28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18027" cy="26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Semi-Bold"/>
                </a:rPr>
                <a:t>we take the column travel_time to explain: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445761"/>
            <a:ext cx="12458786" cy="98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8"/>
              </a:lnSpc>
            </a:pPr>
            <a:r>
              <a:rPr lang="en-US" sz="7044">
                <a:solidFill>
                  <a:srgbClr val="FFFFFF"/>
                </a:solidFill>
                <a:latin typeface="HK Modular"/>
              </a:rPr>
              <a:t>DATA PREPARATION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100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17" name="Freeform 17"/>
          <p:cNvSpPr/>
          <p:nvPr/>
        </p:nvSpPr>
        <p:spPr>
          <a:xfrm>
            <a:off x="1912806" y="68623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929585" y="8130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11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4209" y="2644903"/>
            <a:ext cx="6597265" cy="63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2"/>
              </a:lnSpc>
            </a:pPr>
            <a:r>
              <a:rPr lang="en-US" sz="4423">
                <a:solidFill>
                  <a:srgbClr val="FFFFFF"/>
                </a:solidFill>
                <a:latin typeface="HK Modular"/>
              </a:rPr>
              <a:t>DATA ENCODING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550987" y="6342285"/>
            <a:ext cx="0" cy="1127859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Freeform 21"/>
          <p:cNvSpPr/>
          <p:nvPr/>
        </p:nvSpPr>
        <p:spPr>
          <a:xfrm>
            <a:off x="346707" y="6334940"/>
            <a:ext cx="12838654" cy="401779"/>
          </a:xfrm>
          <a:custGeom>
            <a:avLst/>
            <a:gdLst/>
            <a:ahLst/>
            <a:cxnLst/>
            <a:rect l="l" t="t" r="r" b="b"/>
            <a:pathLst>
              <a:path w="12838654" h="401779">
                <a:moveTo>
                  <a:pt x="0" y="0"/>
                </a:moveTo>
                <a:lnTo>
                  <a:pt x="12838654" y="0"/>
                </a:lnTo>
                <a:lnTo>
                  <a:pt x="12838654" y="401779"/>
                </a:lnTo>
                <a:lnTo>
                  <a:pt x="0" y="401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3713814" y="7470144"/>
            <a:ext cx="5750546" cy="2378661"/>
            <a:chOff x="0" y="0"/>
            <a:chExt cx="1514547" cy="6264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547" cy="626479"/>
            </a:xfrm>
            <a:custGeom>
              <a:avLst/>
              <a:gdLst/>
              <a:ahLst/>
              <a:cxnLst/>
              <a:rect l="l" t="t" r="r" b="b"/>
              <a:pathLst>
                <a:path w="1514547" h="626479">
                  <a:moveTo>
                    <a:pt x="20194" y="0"/>
                  </a:moveTo>
                  <a:lnTo>
                    <a:pt x="1494353" y="0"/>
                  </a:lnTo>
                  <a:cubicBezTo>
                    <a:pt x="1505506" y="0"/>
                    <a:pt x="1514547" y="9041"/>
                    <a:pt x="1514547" y="20194"/>
                  </a:cubicBezTo>
                  <a:lnTo>
                    <a:pt x="1514547" y="606284"/>
                  </a:lnTo>
                  <a:cubicBezTo>
                    <a:pt x="1514547" y="617437"/>
                    <a:pt x="1505506" y="626479"/>
                    <a:pt x="1494353" y="626479"/>
                  </a:cubicBezTo>
                  <a:lnTo>
                    <a:pt x="20194" y="626479"/>
                  </a:lnTo>
                  <a:cubicBezTo>
                    <a:pt x="9041" y="626479"/>
                    <a:pt x="0" y="617437"/>
                    <a:pt x="0" y="606284"/>
                  </a:cubicBezTo>
                  <a:lnTo>
                    <a:pt x="0" y="20194"/>
                  </a:lnTo>
                  <a:cubicBezTo>
                    <a:pt x="0" y="9041"/>
                    <a:pt x="9041" y="0"/>
                    <a:pt x="20194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547" cy="664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75" lvl="1" indent="-259087" algn="ctr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&lt;15 min takes 1</a:t>
              </a:r>
            </a:p>
            <a:p>
              <a:pPr marL="518175" lvl="1" indent="-259087" algn="ctr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15 to 30 min takes 2 </a:t>
              </a:r>
            </a:p>
            <a:p>
              <a:pPr marL="518175" lvl="1" indent="-259087" algn="ctr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30 min to 1 hour takes 3 </a:t>
              </a:r>
            </a:p>
            <a:p>
              <a:pPr marL="518175" lvl="1" indent="-259087" algn="ctr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&gt; 1 hour takes 4</a:t>
              </a:r>
            </a:p>
            <a:p>
              <a:pPr algn="ctr">
                <a:lnSpc>
                  <a:spcPts val="3360"/>
                </a:lnSpc>
              </a:pPr>
              <a:endParaRPr lang="en-US" sz="2400">
                <a:solidFill>
                  <a:srgbClr val="000000"/>
                </a:solidFill>
                <a:latin typeface="Montserra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25754" y="2050053"/>
            <a:ext cx="13719476" cy="222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9128">
                <a:solidFill>
                  <a:srgbClr val="FFFFFF"/>
                </a:solidFill>
                <a:latin typeface="HK Modular"/>
              </a:rPr>
              <a:t>UNIVARIATE ANALYSIS</a:t>
            </a:r>
          </a:p>
        </p:txBody>
      </p:sp>
      <p:sp>
        <p:nvSpPr>
          <p:cNvPr id="3" name="Freeform 3"/>
          <p:cNvSpPr/>
          <p:nvPr/>
        </p:nvSpPr>
        <p:spPr>
          <a:xfrm>
            <a:off x="-843717" y="-469799"/>
            <a:ext cx="4563454" cy="4563454"/>
          </a:xfrm>
          <a:custGeom>
            <a:avLst/>
            <a:gdLst/>
            <a:ahLst/>
            <a:cxnLst/>
            <a:rect l="l" t="t" r="r" b="b"/>
            <a:pathLst>
              <a:path w="4563454" h="4563454">
                <a:moveTo>
                  <a:pt x="0" y="0"/>
                </a:moveTo>
                <a:lnTo>
                  <a:pt x="4563454" y="0"/>
                </a:lnTo>
                <a:lnTo>
                  <a:pt x="4563454" y="4563454"/>
                </a:lnTo>
                <a:lnTo>
                  <a:pt x="0" y="456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82437" y="1028700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25754" y="4671695"/>
            <a:ext cx="1484699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Univariate analysis of variables consists of studying the characteristics of each variable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93338" y="90396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7" name="Freeform 7"/>
          <p:cNvSpPr/>
          <p:nvPr/>
        </p:nvSpPr>
        <p:spPr>
          <a:xfrm>
            <a:off x="16594223" y="891878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594223" y="90426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0505" y="5843001"/>
            <a:ext cx="14846991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Perform graphical representations and study normality for quantitative variables.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8010" y="6881861"/>
            <a:ext cx="16113868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Examine the distribution of categories, determine relative frequencies and make gra-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phical representations to better explain qualitative variables.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7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73" y="1588557"/>
            <a:ext cx="18679997" cy="6083781"/>
            <a:chOff x="0" y="0"/>
            <a:chExt cx="4919835" cy="16023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9835" cy="1602313"/>
            </a:xfrm>
            <a:custGeom>
              <a:avLst/>
              <a:gdLst/>
              <a:ahLst/>
              <a:cxnLst/>
              <a:rect l="l" t="t" r="r" b="b"/>
              <a:pathLst>
                <a:path w="4919835" h="1602313">
                  <a:moveTo>
                    <a:pt x="6217" y="0"/>
                  </a:moveTo>
                  <a:lnTo>
                    <a:pt x="4913618" y="0"/>
                  </a:lnTo>
                  <a:cubicBezTo>
                    <a:pt x="4917051" y="0"/>
                    <a:pt x="4919835" y="2783"/>
                    <a:pt x="4919835" y="6217"/>
                  </a:cubicBezTo>
                  <a:lnTo>
                    <a:pt x="4919835" y="1596096"/>
                  </a:lnTo>
                  <a:cubicBezTo>
                    <a:pt x="4919835" y="1599529"/>
                    <a:pt x="4917051" y="1602313"/>
                    <a:pt x="4913618" y="1602313"/>
                  </a:cubicBezTo>
                  <a:lnTo>
                    <a:pt x="6217" y="1602313"/>
                  </a:lnTo>
                  <a:cubicBezTo>
                    <a:pt x="2783" y="1602313"/>
                    <a:pt x="0" y="1599529"/>
                    <a:pt x="0" y="1596096"/>
                  </a:cubicBezTo>
                  <a:lnTo>
                    <a:pt x="0" y="6217"/>
                  </a:lnTo>
                  <a:cubicBezTo>
                    <a:pt x="0" y="2783"/>
                    <a:pt x="2783" y="0"/>
                    <a:pt x="6217" y="0"/>
                  </a:cubicBezTo>
                  <a:close/>
                </a:path>
              </a:pathLst>
            </a:custGeom>
            <a:solidFill>
              <a:srgbClr val="2C2B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9835" cy="1640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275033" y="4349118"/>
            <a:ext cx="11737933" cy="1201033"/>
          </a:xfrm>
          <a:custGeom>
            <a:avLst/>
            <a:gdLst/>
            <a:ahLst/>
            <a:cxnLst/>
            <a:rect l="l" t="t" r="r" b="b"/>
            <a:pathLst>
              <a:path w="11737933" h="1201033">
                <a:moveTo>
                  <a:pt x="0" y="0"/>
                </a:moveTo>
                <a:lnTo>
                  <a:pt x="11737934" y="0"/>
                </a:lnTo>
                <a:lnTo>
                  <a:pt x="11737934" y="1201033"/>
                </a:lnTo>
                <a:lnTo>
                  <a:pt x="0" y="1201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870194" y="90396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7" name="Freeform 7"/>
          <p:cNvSpPr/>
          <p:nvPr/>
        </p:nvSpPr>
        <p:spPr>
          <a:xfrm>
            <a:off x="16727995" y="891878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771079" y="90426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22510" y="2778292"/>
            <a:ext cx="474797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Normalization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687839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7142" y="5536898"/>
            <a:ext cx="11276017" cy="3630536"/>
          </a:xfrm>
          <a:custGeom>
            <a:avLst/>
            <a:gdLst/>
            <a:ahLst/>
            <a:cxnLst/>
            <a:rect l="l" t="t" r="r" b="b"/>
            <a:pathLst>
              <a:path w="11276017" h="3630536">
                <a:moveTo>
                  <a:pt x="0" y="0"/>
                </a:moveTo>
                <a:lnTo>
                  <a:pt x="11276017" y="0"/>
                </a:lnTo>
                <a:lnTo>
                  <a:pt x="11276017" y="3630536"/>
                </a:lnTo>
                <a:lnTo>
                  <a:pt x="0" y="363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7142" y="1900648"/>
            <a:ext cx="11276017" cy="3360025"/>
          </a:xfrm>
          <a:custGeom>
            <a:avLst/>
            <a:gdLst/>
            <a:ahLst/>
            <a:cxnLst/>
            <a:rect l="l" t="t" r="r" b="b"/>
            <a:pathLst>
              <a:path w="11276017" h="3360025">
                <a:moveTo>
                  <a:pt x="0" y="0"/>
                </a:moveTo>
                <a:lnTo>
                  <a:pt x="11276017" y="0"/>
                </a:lnTo>
                <a:lnTo>
                  <a:pt x="11276017" y="3360025"/>
                </a:lnTo>
                <a:lnTo>
                  <a:pt x="0" y="3360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21481" y="1900648"/>
            <a:ext cx="3714320" cy="3413565"/>
          </a:xfrm>
          <a:custGeom>
            <a:avLst/>
            <a:gdLst/>
            <a:ahLst/>
            <a:cxnLst/>
            <a:rect l="l" t="t" r="r" b="b"/>
            <a:pathLst>
              <a:path w="3714320" h="3413565">
                <a:moveTo>
                  <a:pt x="0" y="0"/>
                </a:moveTo>
                <a:lnTo>
                  <a:pt x="3714319" y="0"/>
                </a:lnTo>
                <a:lnTo>
                  <a:pt x="3714319" y="3413565"/>
                </a:lnTo>
                <a:lnTo>
                  <a:pt x="0" y="3413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09675" y="5712105"/>
            <a:ext cx="4126125" cy="3280121"/>
          </a:xfrm>
          <a:custGeom>
            <a:avLst/>
            <a:gdLst/>
            <a:ahLst/>
            <a:cxnLst/>
            <a:rect l="l" t="t" r="r" b="b"/>
            <a:pathLst>
              <a:path w="4126125" h="3280121">
                <a:moveTo>
                  <a:pt x="0" y="0"/>
                </a:moveTo>
                <a:lnTo>
                  <a:pt x="4126125" y="0"/>
                </a:lnTo>
                <a:lnTo>
                  <a:pt x="4126125" y="3280122"/>
                </a:lnTo>
                <a:lnTo>
                  <a:pt x="0" y="3280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030348" y="9353550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C2B28"/>
                </a:solidFill>
                <a:latin typeface="Montserrat Medium"/>
              </a:rPr>
              <a:t>Page</a:t>
            </a:r>
          </a:p>
        </p:txBody>
      </p:sp>
      <p:sp>
        <p:nvSpPr>
          <p:cNvPr id="7" name="Freeform 7"/>
          <p:cNvSpPr/>
          <p:nvPr/>
        </p:nvSpPr>
        <p:spPr>
          <a:xfrm>
            <a:off x="16897675" y="9229725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931233" y="9356499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14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0580" y="537527"/>
            <a:ext cx="42468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Visualization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7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34273" y="2113903"/>
            <a:ext cx="8687606" cy="5147407"/>
          </a:xfrm>
          <a:custGeom>
            <a:avLst/>
            <a:gdLst/>
            <a:ahLst/>
            <a:cxnLst/>
            <a:rect l="l" t="t" r="r" b="b"/>
            <a:pathLst>
              <a:path w="8687606" h="5147407">
                <a:moveTo>
                  <a:pt x="0" y="0"/>
                </a:moveTo>
                <a:lnTo>
                  <a:pt x="8687607" y="0"/>
                </a:lnTo>
                <a:lnTo>
                  <a:pt x="8687607" y="5147407"/>
                </a:lnTo>
                <a:lnTo>
                  <a:pt x="0" y="514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73517" y="769608"/>
            <a:ext cx="56514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Shapiro-Wilk test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96717" y="7651835"/>
            <a:ext cx="936271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p_value&lt;0.05 : reject H0 et accept H1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none of these variables follows the normal law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93338" y="8100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6" name="Freeform 6"/>
          <p:cNvSpPr/>
          <p:nvPr/>
        </p:nvSpPr>
        <p:spPr>
          <a:xfrm>
            <a:off x="16577444" y="67404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594223" y="8130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60117" y="1854782"/>
            <a:ext cx="8567766" cy="201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258">
                <a:solidFill>
                  <a:srgbClr val="FFFFFF"/>
                </a:solidFill>
                <a:latin typeface="HK Modular"/>
              </a:rPr>
              <a:t>BIVARIATE ANALYSIS 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72831" y="5750250"/>
            <a:ext cx="13942339" cy="122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9" lvl="1" indent="-377829" algn="ctr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Semi-Bold"/>
              </a:rPr>
              <a:t>Study the correlation between the variables (two by two).</a:t>
            </a:r>
          </a:p>
          <a:p>
            <a:pPr marL="755659" lvl="1" indent="-377829" algn="ctr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Semi-Bold"/>
              </a:rPr>
              <a:t>Validate the results with appropriate hypothesis tests.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0396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5" name="Freeform 5"/>
          <p:cNvSpPr/>
          <p:nvPr/>
        </p:nvSpPr>
        <p:spPr>
          <a:xfrm>
            <a:off x="1912806" y="891583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9585" y="90426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16</a:t>
            </a:r>
          </a:p>
        </p:txBody>
      </p:sp>
      <p:sp>
        <p:nvSpPr>
          <p:cNvPr id="7" name="Freeform 7"/>
          <p:cNvSpPr/>
          <p:nvPr/>
        </p:nvSpPr>
        <p:spPr>
          <a:xfrm>
            <a:off x="15153606" y="8747763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3"/>
                </a:lnTo>
                <a:lnTo>
                  <a:pt x="0" y="665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43717" y="-469799"/>
            <a:ext cx="4563454" cy="4563454"/>
          </a:xfrm>
          <a:custGeom>
            <a:avLst/>
            <a:gdLst/>
            <a:ahLst/>
            <a:cxnLst/>
            <a:rect l="l" t="t" r="r" b="b"/>
            <a:pathLst>
              <a:path w="4563454" h="4563454">
                <a:moveTo>
                  <a:pt x="0" y="0"/>
                </a:moveTo>
                <a:lnTo>
                  <a:pt x="4563454" y="0"/>
                </a:lnTo>
                <a:lnTo>
                  <a:pt x="4563454" y="4563454"/>
                </a:lnTo>
                <a:lnTo>
                  <a:pt x="0" y="456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3214" y="-303208"/>
            <a:ext cx="19282800" cy="5956682"/>
            <a:chOff x="0" y="0"/>
            <a:chExt cx="5078597" cy="1568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78597" cy="1568838"/>
            </a:xfrm>
            <a:custGeom>
              <a:avLst/>
              <a:gdLst/>
              <a:ahLst/>
              <a:cxnLst/>
              <a:rect l="l" t="t" r="r" b="b"/>
              <a:pathLst>
                <a:path w="5078597" h="1568838">
                  <a:moveTo>
                    <a:pt x="6022" y="0"/>
                  </a:moveTo>
                  <a:lnTo>
                    <a:pt x="5072575" y="0"/>
                  </a:lnTo>
                  <a:cubicBezTo>
                    <a:pt x="5075901" y="0"/>
                    <a:pt x="5078597" y="2696"/>
                    <a:pt x="5078597" y="6022"/>
                  </a:cubicBezTo>
                  <a:lnTo>
                    <a:pt x="5078597" y="1562816"/>
                  </a:lnTo>
                  <a:cubicBezTo>
                    <a:pt x="5078597" y="1564413"/>
                    <a:pt x="5077963" y="1565945"/>
                    <a:pt x="5076834" y="1567074"/>
                  </a:cubicBezTo>
                  <a:cubicBezTo>
                    <a:pt x="5075704" y="1568204"/>
                    <a:pt x="5074172" y="1568838"/>
                    <a:pt x="5072575" y="1568838"/>
                  </a:cubicBezTo>
                  <a:lnTo>
                    <a:pt x="6022" y="1568838"/>
                  </a:lnTo>
                  <a:cubicBezTo>
                    <a:pt x="4425" y="1568838"/>
                    <a:pt x="2893" y="1568204"/>
                    <a:pt x="1764" y="1567074"/>
                  </a:cubicBezTo>
                  <a:cubicBezTo>
                    <a:pt x="635" y="1565945"/>
                    <a:pt x="0" y="1564413"/>
                    <a:pt x="0" y="1562816"/>
                  </a:cubicBezTo>
                  <a:lnTo>
                    <a:pt x="0" y="6022"/>
                  </a:lnTo>
                  <a:cubicBezTo>
                    <a:pt x="0" y="4425"/>
                    <a:pt x="635" y="2893"/>
                    <a:pt x="1764" y="1764"/>
                  </a:cubicBezTo>
                  <a:cubicBezTo>
                    <a:pt x="2893" y="635"/>
                    <a:pt x="4425" y="0"/>
                    <a:pt x="6022" y="0"/>
                  </a:cubicBezTo>
                  <a:close/>
                </a:path>
              </a:pathLst>
            </a:custGeom>
            <a:solidFill>
              <a:srgbClr val="2C2B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78597" cy="1606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78917" y="8358380"/>
            <a:ext cx="10530165" cy="899920"/>
          </a:xfrm>
          <a:custGeom>
            <a:avLst/>
            <a:gdLst/>
            <a:ahLst/>
            <a:cxnLst/>
            <a:rect l="l" t="t" r="r" b="b"/>
            <a:pathLst>
              <a:path w="10530165" h="899920">
                <a:moveTo>
                  <a:pt x="0" y="0"/>
                </a:moveTo>
                <a:lnTo>
                  <a:pt x="10530166" y="0"/>
                </a:lnTo>
                <a:lnTo>
                  <a:pt x="10530166" y="899920"/>
                </a:lnTo>
                <a:lnTo>
                  <a:pt x="0" y="899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78917" y="7052843"/>
            <a:ext cx="10530165" cy="981071"/>
          </a:xfrm>
          <a:custGeom>
            <a:avLst/>
            <a:gdLst/>
            <a:ahLst/>
            <a:cxnLst/>
            <a:rect l="l" t="t" r="r" b="b"/>
            <a:pathLst>
              <a:path w="10530165" h="981071">
                <a:moveTo>
                  <a:pt x="0" y="0"/>
                </a:moveTo>
                <a:lnTo>
                  <a:pt x="10530166" y="0"/>
                </a:lnTo>
                <a:lnTo>
                  <a:pt x="10530166" y="981072"/>
                </a:lnTo>
                <a:lnTo>
                  <a:pt x="0" y="981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78917" y="5897289"/>
            <a:ext cx="10530165" cy="890479"/>
          </a:xfrm>
          <a:custGeom>
            <a:avLst/>
            <a:gdLst/>
            <a:ahLst/>
            <a:cxnLst/>
            <a:rect l="l" t="t" r="r" b="b"/>
            <a:pathLst>
              <a:path w="10530165" h="890479">
                <a:moveTo>
                  <a:pt x="0" y="0"/>
                </a:moveTo>
                <a:lnTo>
                  <a:pt x="10530166" y="0"/>
                </a:lnTo>
                <a:lnTo>
                  <a:pt x="10530166" y="890479"/>
                </a:lnTo>
                <a:lnTo>
                  <a:pt x="0" y="89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57571" y="2127415"/>
            <a:ext cx="8401230" cy="82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6558">
                <a:solidFill>
                  <a:srgbClr val="C59F5F"/>
                </a:solidFill>
                <a:latin typeface="HK Modular"/>
              </a:rPr>
              <a:t>CORRELATION: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82205" y="3501705"/>
            <a:ext cx="8123591" cy="110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FFFF"/>
                </a:solidFill>
                <a:latin typeface="Montserrat Bold"/>
              </a:rPr>
              <a:t>H0: r=0</a:t>
            </a:r>
            <a:r>
              <a:rPr lang="en-US" sz="3179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179">
                <a:solidFill>
                  <a:srgbClr val="FFFFFF"/>
                </a:solidFill>
                <a:latin typeface="Montserrat Bold"/>
              </a:rPr>
              <a:t>=&gt;</a:t>
            </a:r>
            <a:r>
              <a:rPr lang="en-US" sz="3179">
                <a:solidFill>
                  <a:srgbClr val="FFFFFF"/>
                </a:solidFill>
                <a:latin typeface="Montserrat"/>
              </a:rPr>
              <a:t> two independant variables</a:t>
            </a:r>
          </a:p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FFFF"/>
                </a:solidFill>
                <a:latin typeface="Montserrat Bold"/>
              </a:rPr>
              <a:t>H1:  r≠0</a:t>
            </a:r>
            <a:r>
              <a:rPr lang="en-US" sz="3179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179">
                <a:solidFill>
                  <a:srgbClr val="FFFFFF"/>
                </a:solidFill>
                <a:latin typeface="Montserrat Bold"/>
              </a:rPr>
              <a:t>=&gt;</a:t>
            </a:r>
            <a:r>
              <a:rPr lang="en-US" sz="3179">
                <a:solidFill>
                  <a:srgbClr val="FFFFFF"/>
                </a:solidFill>
                <a:latin typeface="Montserrat"/>
              </a:rPr>
              <a:t>  two   dependant  variables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0396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C2B28"/>
                </a:solidFill>
                <a:latin typeface="Montserrat Medium"/>
              </a:rPr>
              <a:t>Page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896026" y="891878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29585" y="90426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17</a:t>
            </a:r>
          </a:p>
        </p:txBody>
      </p:sp>
      <p:sp>
        <p:nvSpPr>
          <p:cNvPr id="13" name="Freeform 13"/>
          <p:cNvSpPr/>
          <p:nvPr/>
        </p:nvSpPr>
        <p:spPr>
          <a:xfrm>
            <a:off x="-843717" y="-469799"/>
            <a:ext cx="4563454" cy="4563454"/>
          </a:xfrm>
          <a:custGeom>
            <a:avLst/>
            <a:gdLst/>
            <a:ahLst/>
            <a:cxnLst/>
            <a:rect l="l" t="t" r="r" b="b"/>
            <a:pathLst>
              <a:path w="4563454" h="4563454">
                <a:moveTo>
                  <a:pt x="0" y="0"/>
                </a:moveTo>
                <a:lnTo>
                  <a:pt x="4563454" y="0"/>
                </a:lnTo>
                <a:lnTo>
                  <a:pt x="4563454" y="4563454"/>
                </a:lnTo>
                <a:lnTo>
                  <a:pt x="0" y="456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409083" y="6635712"/>
            <a:ext cx="4563454" cy="4563454"/>
          </a:xfrm>
          <a:custGeom>
            <a:avLst/>
            <a:gdLst/>
            <a:ahLst/>
            <a:cxnLst/>
            <a:rect l="l" t="t" r="r" b="b"/>
            <a:pathLst>
              <a:path w="4563454" h="4563454">
                <a:moveTo>
                  <a:pt x="0" y="0"/>
                </a:moveTo>
                <a:lnTo>
                  <a:pt x="4563454" y="0"/>
                </a:lnTo>
                <a:lnTo>
                  <a:pt x="4563454" y="4563454"/>
                </a:lnTo>
                <a:lnTo>
                  <a:pt x="0" y="4563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7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45285" y="1610029"/>
            <a:ext cx="6501992" cy="5099443"/>
          </a:xfrm>
          <a:custGeom>
            <a:avLst/>
            <a:gdLst/>
            <a:ahLst/>
            <a:cxnLst/>
            <a:rect l="l" t="t" r="r" b="b"/>
            <a:pathLst>
              <a:path w="6501992" h="5099443">
                <a:moveTo>
                  <a:pt x="0" y="0"/>
                </a:moveTo>
                <a:lnTo>
                  <a:pt x="6501992" y="0"/>
                </a:lnTo>
                <a:lnTo>
                  <a:pt x="6501992" y="5099443"/>
                </a:lnTo>
                <a:lnTo>
                  <a:pt x="0" y="5099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40267" y="6974573"/>
            <a:ext cx="8207467" cy="679159"/>
          </a:xfrm>
          <a:custGeom>
            <a:avLst/>
            <a:gdLst/>
            <a:ahLst/>
            <a:cxnLst/>
            <a:rect l="l" t="t" r="r" b="b"/>
            <a:pathLst>
              <a:path w="8207467" h="679159">
                <a:moveTo>
                  <a:pt x="0" y="0"/>
                </a:moveTo>
                <a:lnTo>
                  <a:pt x="8207466" y="0"/>
                </a:lnTo>
                <a:lnTo>
                  <a:pt x="8207466" y="679159"/>
                </a:lnTo>
                <a:lnTo>
                  <a:pt x="0" y="679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0396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5" name="Freeform 5"/>
          <p:cNvSpPr/>
          <p:nvPr/>
        </p:nvSpPr>
        <p:spPr>
          <a:xfrm>
            <a:off x="1896026" y="891878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9585" y="90426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20308" y="7871208"/>
            <a:ext cx="7247385" cy="152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227">
                <a:solidFill>
                  <a:srgbClr val="FFFFFF"/>
                </a:solidFill>
                <a:latin typeface="Montserrat"/>
              </a:rPr>
              <a:t>After some research, we discovered that there is an easier way to define the correlation between the variables which is the correlation matrix. It is a method to better visualize the differences.</a:t>
            </a:r>
          </a:p>
        </p:txBody>
      </p:sp>
      <p:sp>
        <p:nvSpPr>
          <p:cNvPr id="8" name="Freeform 8"/>
          <p:cNvSpPr/>
          <p:nvPr/>
        </p:nvSpPr>
        <p:spPr>
          <a:xfrm>
            <a:off x="8134718" y="677447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843717" y="-469799"/>
            <a:ext cx="4563454" cy="4563454"/>
          </a:xfrm>
          <a:custGeom>
            <a:avLst/>
            <a:gdLst/>
            <a:ahLst/>
            <a:cxnLst/>
            <a:rect l="l" t="t" r="r" b="b"/>
            <a:pathLst>
              <a:path w="4563454" h="4563454">
                <a:moveTo>
                  <a:pt x="0" y="0"/>
                </a:moveTo>
                <a:lnTo>
                  <a:pt x="4563454" y="0"/>
                </a:lnTo>
                <a:lnTo>
                  <a:pt x="4563454" y="4563454"/>
                </a:lnTo>
                <a:lnTo>
                  <a:pt x="0" y="45634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98832" y="6635712"/>
            <a:ext cx="4563454" cy="4563454"/>
          </a:xfrm>
          <a:custGeom>
            <a:avLst/>
            <a:gdLst/>
            <a:ahLst/>
            <a:cxnLst/>
            <a:rect l="l" t="t" r="r" b="b"/>
            <a:pathLst>
              <a:path w="4563454" h="4563454">
                <a:moveTo>
                  <a:pt x="0" y="0"/>
                </a:moveTo>
                <a:lnTo>
                  <a:pt x="4563454" y="0"/>
                </a:lnTo>
                <a:lnTo>
                  <a:pt x="4563454" y="4563454"/>
                </a:lnTo>
                <a:lnTo>
                  <a:pt x="0" y="45634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7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8253" y="5963456"/>
            <a:ext cx="6525602" cy="2441247"/>
            <a:chOff x="0" y="0"/>
            <a:chExt cx="1718677" cy="642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8677" cy="642962"/>
            </a:xfrm>
            <a:custGeom>
              <a:avLst/>
              <a:gdLst/>
              <a:ahLst/>
              <a:cxnLst/>
              <a:rect l="l" t="t" r="r" b="b"/>
              <a:pathLst>
                <a:path w="1718677" h="642962">
                  <a:moveTo>
                    <a:pt x="17796" y="0"/>
                  </a:moveTo>
                  <a:lnTo>
                    <a:pt x="1700881" y="0"/>
                  </a:lnTo>
                  <a:cubicBezTo>
                    <a:pt x="1705601" y="0"/>
                    <a:pt x="1710127" y="1875"/>
                    <a:pt x="1713465" y="5212"/>
                  </a:cubicBezTo>
                  <a:cubicBezTo>
                    <a:pt x="1716802" y="8550"/>
                    <a:pt x="1718677" y="13076"/>
                    <a:pt x="1718677" y="17796"/>
                  </a:cubicBezTo>
                  <a:lnTo>
                    <a:pt x="1718677" y="625166"/>
                  </a:lnTo>
                  <a:cubicBezTo>
                    <a:pt x="1718677" y="629886"/>
                    <a:pt x="1716802" y="634412"/>
                    <a:pt x="1713465" y="637750"/>
                  </a:cubicBezTo>
                  <a:cubicBezTo>
                    <a:pt x="1710127" y="641087"/>
                    <a:pt x="1705601" y="642962"/>
                    <a:pt x="1700881" y="642962"/>
                  </a:cubicBezTo>
                  <a:lnTo>
                    <a:pt x="17796" y="642962"/>
                  </a:lnTo>
                  <a:cubicBezTo>
                    <a:pt x="13076" y="642962"/>
                    <a:pt x="8550" y="641087"/>
                    <a:pt x="5212" y="637750"/>
                  </a:cubicBezTo>
                  <a:cubicBezTo>
                    <a:pt x="1875" y="634412"/>
                    <a:pt x="0" y="629886"/>
                    <a:pt x="0" y="625166"/>
                  </a:cubicBezTo>
                  <a:lnTo>
                    <a:pt x="0" y="17796"/>
                  </a:lnTo>
                  <a:cubicBezTo>
                    <a:pt x="0" y="13076"/>
                    <a:pt x="1875" y="8550"/>
                    <a:pt x="5212" y="5212"/>
                  </a:cubicBezTo>
                  <a:cubicBezTo>
                    <a:pt x="8550" y="1875"/>
                    <a:pt x="13076" y="0"/>
                    <a:pt x="177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C2B2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18677" cy="681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45828" y="0"/>
            <a:ext cx="7442172" cy="10287000"/>
            <a:chOff x="0" y="0"/>
            <a:chExt cx="9922897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9745" r="35995"/>
            <a:stretch>
              <a:fillRect/>
            </a:stretch>
          </p:blipFill>
          <p:spPr>
            <a:xfrm>
              <a:off x="0" y="0"/>
              <a:ext cx="9922897" cy="13716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913864" y="5963456"/>
            <a:ext cx="6525602" cy="2441247"/>
            <a:chOff x="0" y="0"/>
            <a:chExt cx="1718677" cy="6429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18677" cy="642962"/>
            </a:xfrm>
            <a:custGeom>
              <a:avLst/>
              <a:gdLst/>
              <a:ahLst/>
              <a:cxnLst/>
              <a:rect l="l" t="t" r="r" b="b"/>
              <a:pathLst>
                <a:path w="1718677" h="642962">
                  <a:moveTo>
                    <a:pt x="17796" y="0"/>
                  </a:moveTo>
                  <a:lnTo>
                    <a:pt x="1700881" y="0"/>
                  </a:lnTo>
                  <a:cubicBezTo>
                    <a:pt x="1705601" y="0"/>
                    <a:pt x="1710127" y="1875"/>
                    <a:pt x="1713465" y="5212"/>
                  </a:cubicBezTo>
                  <a:cubicBezTo>
                    <a:pt x="1716802" y="8550"/>
                    <a:pt x="1718677" y="13076"/>
                    <a:pt x="1718677" y="17796"/>
                  </a:cubicBezTo>
                  <a:lnTo>
                    <a:pt x="1718677" y="625166"/>
                  </a:lnTo>
                  <a:cubicBezTo>
                    <a:pt x="1718677" y="629886"/>
                    <a:pt x="1716802" y="634412"/>
                    <a:pt x="1713465" y="637750"/>
                  </a:cubicBezTo>
                  <a:cubicBezTo>
                    <a:pt x="1710127" y="641087"/>
                    <a:pt x="1705601" y="642962"/>
                    <a:pt x="1700881" y="642962"/>
                  </a:cubicBezTo>
                  <a:lnTo>
                    <a:pt x="17796" y="642962"/>
                  </a:lnTo>
                  <a:cubicBezTo>
                    <a:pt x="13076" y="642962"/>
                    <a:pt x="8550" y="641087"/>
                    <a:pt x="5212" y="637750"/>
                  </a:cubicBezTo>
                  <a:cubicBezTo>
                    <a:pt x="1875" y="634412"/>
                    <a:pt x="0" y="629886"/>
                    <a:pt x="0" y="625166"/>
                  </a:cubicBezTo>
                  <a:lnTo>
                    <a:pt x="0" y="17796"/>
                  </a:lnTo>
                  <a:cubicBezTo>
                    <a:pt x="0" y="13076"/>
                    <a:pt x="1875" y="8550"/>
                    <a:pt x="5212" y="5212"/>
                  </a:cubicBezTo>
                  <a:cubicBezTo>
                    <a:pt x="8550" y="1875"/>
                    <a:pt x="13076" y="0"/>
                    <a:pt x="177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C2B28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18677" cy="681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2152284"/>
            <a:ext cx="9472904" cy="1965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8"/>
              </a:lnSpc>
            </a:pPr>
            <a:r>
              <a:rPr lang="en-US" sz="7044">
                <a:solidFill>
                  <a:srgbClr val="FFFFFF"/>
                </a:solidFill>
                <a:latin typeface="Montserrat"/>
              </a:rPr>
              <a:t>HIERARCHICAL CLUSTERING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6419" y="6218454"/>
            <a:ext cx="2971831" cy="47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8"/>
              </a:lnSpc>
            </a:pPr>
            <a:r>
              <a:rPr lang="en-US" sz="2798">
                <a:solidFill>
                  <a:srgbClr val="A97658"/>
                </a:solidFill>
                <a:latin typeface="Montserrat Ultra-Bold"/>
              </a:rPr>
              <a:t>Agglomerative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2030" y="6218454"/>
            <a:ext cx="2647595" cy="47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8"/>
              </a:lnSpc>
            </a:pPr>
            <a:r>
              <a:rPr lang="en-US" sz="2798">
                <a:solidFill>
                  <a:srgbClr val="A97658"/>
                </a:solidFill>
                <a:latin typeface="Montserrat Ultra-Bold"/>
              </a:rPr>
              <a:t>Divisive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6419" y="6834962"/>
            <a:ext cx="5590235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2C2B28"/>
                </a:solidFill>
                <a:latin typeface="Montserrat"/>
              </a:rPr>
              <a:t>It starts at individual leaves and successfully merges clusters together. Its a Bottom-up approach.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22030" y="6834962"/>
            <a:ext cx="5590235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2C2B28"/>
                </a:solidFill>
                <a:latin typeface="Montserrat"/>
              </a:rPr>
              <a:t>It starts at the root and recursively split the clusters. It’s a top-down approach.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100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16" name="Freeform 16"/>
          <p:cNvSpPr/>
          <p:nvPr/>
        </p:nvSpPr>
        <p:spPr>
          <a:xfrm>
            <a:off x="1896026" y="68918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29585" y="8130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19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242606"/>
            <a:ext cx="9046422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is an Unsupervised non-linear algorithm in which clusters are created such that they have a hierarchy(or a pre-determined ordering).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Hierarchical clustering is of two types: 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439466" y="687839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110" y="2804772"/>
            <a:ext cx="19153593" cy="4677455"/>
            <a:chOff x="0" y="0"/>
            <a:chExt cx="5044568" cy="1231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4568" cy="1231922"/>
            </a:xfrm>
            <a:custGeom>
              <a:avLst/>
              <a:gdLst/>
              <a:ahLst/>
              <a:cxnLst/>
              <a:rect l="l" t="t" r="r" b="b"/>
              <a:pathLst>
                <a:path w="5044568" h="1231922">
                  <a:moveTo>
                    <a:pt x="6063" y="0"/>
                  </a:moveTo>
                  <a:lnTo>
                    <a:pt x="5038504" y="0"/>
                  </a:lnTo>
                  <a:cubicBezTo>
                    <a:pt x="5041853" y="0"/>
                    <a:pt x="5044568" y="2715"/>
                    <a:pt x="5044568" y="6063"/>
                  </a:cubicBezTo>
                  <a:lnTo>
                    <a:pt x="5044568" y="1225859"/>
                  </a:lnTo>
                  <a:cubicBezTo>
                    <a:pt x="5044568" y="1229208"/>
                    <a:pt x="5041853" y="1231922"/>
                    <a:pt x="5038504" y="1231922"/>
                  </a:cubicBezTo>
                  <a:lnTo>
                    <a:pt x="6063" y="1231922"/>
                  </a:lnTo>
                  <a:cubicBezTo>
                    <a:pt x="2715" y="1231922"/>
                    <a:pt x="0" y="1229208"/>
                    <a:pt x="0" y="1225859"/>
                  </a:cubicBezTo>
                  <a:lnTo>
                    <a:pt x="0" y="6063"/>
                  </a:lnTo>
                  <a:cubicBezTo>
                    <a:pt x="0" y="2715"/>
                    <a:pt x="2715" y="0"/>
                    <a:pt x="6063" y="0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4568" cy="1270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880892" y="3931974"/>
            <a:ext cx="2443996" cy="2443996"/>
            <a:chOff x="0" y="0"/>
            <a:chExt cx="13884457" cy="13884457"/>
          </a:xfrm>
        </p:grpSpPr>
        <p:sp>
          <p:nvSpPr>
            <p:cNvPr id="6" name="Freeform 6"/>
            <p:cNvSpPr/>
            <p:nvPr/>
          </p:nvSpPr>
          <p:spPr>
            <a:xfrm>
              <a:off x="-342874" y="-11125"/>
              <a:ext cx="14570202" cy="13906705"/>
            </a:xfrm>
            <a:custGeom>
              <a:avLst/>
              <a:gdLst/>
              <a:ahLst/>
              <a:cxnLst/>
              <a:rect l="l" t="t" r="r" b="b"/>
              <a:pathLst>
                <a:path w="14570202" h="13906705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-254486" y="73238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2"/>
              <a:stretch>
                <a:fillRect l="223" t="-1109" r="223" b="-21508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455821" y="3931974"/>
            <a:ext cx="2443996" cy="2443996"/>
            <a:chOff x="0" y="0"/>
            <a:chExt cx="13884457" cy="13884457"/>
          </a:xfrm>
        </p:grpSpPr>
        <p:sp>
          <p:nvSpPr>
            <p:cNvPr id="9" name="Freeform 9"/>
            <p:cNvSpPr/>
            <p:nvPr/>
          </p:nvSpPr>
          <p:spPr>
            <a:xfrm>
              <a:off x="-342874" y="-11125"/>
              <a:ext cx="14570202" cy="13906705"/>
            </a:xfrm>
            <a:custGeom>
              <a:avLst/>
              <a:gdLst/>
              <a:ahLst/>
              <a:cxnLst/>
              <a:rect l="l" t="t" r="r" b="b"/>
              <a:pathLst>
                <a:path w="14570202" h="13906705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-254486" y="73238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305962" y="3931974"/>
            <a:ext cx="2443996" cy="2443996"/>
            <a:chOff x="0" y="0"/>
            <a:chExt cx="13884457" cy="13884457"/>
          </a:xfrm>
        </p:grpSpPr>
        <p:sp>
          <p:nvSpPr>
            <p:cNvPr id="12" name="Freeform 12"/>
            <p:cNvSpPr/>
            <p:nvPr/>
          </p:nvSpPr>
          <p:spPr>
            <a:xfrm>
              <a:off x="-342874" y="-11125"/>
              <a:ext cx="14570202" cy="13906705"/>
            </a:xfrm>
            <a:custGeom>
              <a:avLst/>
              <a:gdLst/>
              <a:ahLst/>
              <a:cxnLst/>
              <a:rect l="l" t="t" r="r" b="b"/>
              <a:pathLst>
                <a:path w="14570202" h="13906705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254486" y="73238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31803" y="3931974"/>
            <a:ext cx="2443996" cy="2443996"/>
            <a:chOff x="0" y="0"/>
            <a:chExt cx="13884457" cy="13884457"/>
          </a:xfrm>
        </p:grpSpPr>
        <p:sp>
          <p:nvSpPr>
            <p:cNvPr id="15" name="Freeform 15"/>
            <p:cNvSpPr/>
            <p:nvPr/>
          </p:nvSpPr>
          <p:spPr>
            <a:xfrm>
              <a:off x="-342874" y="-11125"/>
              <a:ext cx="14570202" cy="13906705"/>
            </a:xfrm>
            <a:custGeom>
              <a:avLst/>
              <a:gdLst/>
              <a:ahLst/>
              <a:cxnLst/>
              <a:rect l="l" t="t" r="r" b="b"/>
              <a:pathLst>
                <a:path w="14570202" h="13906705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-254486" y="73238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750083" y="3931974"/>
            <a:ext cx="2443996" cy="2443996"/>
            <a:chOff x="0" y="0"/>
            <a:chExt cx="13884457" cy="13884457"/>
          </a:xfrm>
        </p:grpSpPr>
        <p:sp>
          <p:nvSpPr>
            <p:cNvPr id="18" name="Freeform 18"/>
            <p:cNvSpPr/>
            <p:nvPr/>
          </p:nvSpPr>
          <p:spPr>
            <a:xfrm>
              <a:off x="-342874" y="-11125"/>
              <a:ext cx="14570202" cy="13906705"/>
            </a:xfrm>
            <a:custGeom>
              <a:avLst/>
              <a:gdLst/>
              <a:ahLst/>
              <a:cxnLst/>
              <a:rect l="l" t="t" r="r" b="b"/>
              <a:pathLst>
                <a:path w="14570202" h="13906705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-254486" y="73238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1326380" y="3972819"/>
            <a:ext cx="2403161" cy="2403151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7803" b="-4229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072638" y="3931974"/>
            <a:ext cx="2444006" cy="2443996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9948" r="-5874" b="-13988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4455821" y="3911030"/>
            <a:ext cx="2444527" cy="2444517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378" t="-13492" r="-11113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4770501" y="3931974"/>
            <a:ext cx="2444006" cy="2443996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1432" r="-28566"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 rot="1881844">
            <a:off x="15017305" y="5922999"/>
            <a:ext cx="6978356" cy="6315412"/>
          </a:xfrm>
          <a:custGeom>
            <a:avLst/>
            <a:gdLst/>
            <a:ahLst/>
            <a:cxnLst/>
            <a:rect l="l" t="t" r="r" b="b"/>
            <a:pathLst>
              <a:path w="6978356" h="6315412">
                <a:moveTo>
                  <a:pt x="0" y="0"/>
                </a:moveTo>
                <a:lnTo>
                  <a:pt x="6978355" y="0"/>
                </a:lnTo>
                <a:lnTo>
                  <a:pt x="6978355" y="6315412"/>
                </a:lnTo>
                <a:lnTo>
                  <a:pt x="0" y="6315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28700" y="90396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C2B28"/>
                </a:solidFill>
                <a:latin typeface="Montserrat Medium"/>
              </a:rPr>
              <a:t>Page</a:t>
            </a:r>
          </a:p>
        </p:txBody>
      </p:sp>
      <p:sp>
        <p:nvSpPr>
          <p:cNvPr id="30" name="Freeform 30"/>
          <p:cNvSpPr/>
          <p:nvPr/>
        </p:nvSpPr>
        <p:spPr>
          <a:xfrm>
            <a:off x="1912806" y="891878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929585" y="90426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02</a:t>
            </a:r>
          </a:p>
        </p:txBody>
      </p:sp>
      <p:sp>
        <p:nvSpPr>
          <p:cNvPr id="32" name="Freeform 32"/>
          <p:cNvSpPr/>
          <p:nvPr/>
        </p:nvSpPr>
        <p:spPr>
          <a:xfrm rot="-1736662">
            <a:off x="-1660190" y="-1903913"/>
            <a:ext cx="6388685" cy="4553390"/>
          </a:xfrm>
          <a:custGeom>
            <a:avLst/>
            <a:gdLst/>
            <a:ahLst/>
            <a:cxnLst/>
            <a:rect l="l" t="t" r="r" b="b"/>
            <a:pathLst>
              <a:path w="6388685" h="4553390">
                <a:moveTo>
                  <a:pt x="0" y="0"/>
                </a:moveTo>
                <a:lnTo>
                  <a:pt x="6388685" y="0"/>
                </a:lnTo>
                <a:lnTo>
                  <a:pt x="6388685" y="4553390"/>
                </a:lnTo>
                <a:lnTo>
                  <a:pt x="0" y="4553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271022" y="6548545"/>
            <a:ext cx="2813593" cy="389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0"/>
              </a:lnSpc>
              <a:spcBef>
                <a:spcPct val="0"/>
              </a:spcBef>
            </a:pPr>
            <a:r>
              <a:rPr lang="en-US" sz="2271" u="none" strike="noStrike">
                <a:solidFill>
                  <a:srgbClr val="FFFFFF"/>
                </a:solidFill>
                <a:latin typeface="Montserrat Medium"/>
              </a:rPr>
              <a:t>Oumayma Jebali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7004" y="6548545"/>
            <a:ext cx="2813593" cy="389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0"/>
              </a:lnSpc>
              <a:spcBef>
                <a:spcPct val="0"/>
              </a:spcBef>
            </a:pPr>
            <a:r>
              <a:rPr lang="en-US" sz="2271" u="none" strike="noStrike">
                <a:solidFill>
                  <a:srgbClr val="FFFFFF"/>
                </a:solidFill>
                <a:latin typeface="Montserrat Medium"/>
              </a:rPr>
              <a:t>Raoudha Hajji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737203" y="6576092"/>
            <a:ext cx="2813593" cy="389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0"/>
              </a:lnSpc>
              <a:spcBef>
                <a:spcPct val="0"/>
              </a:spcBef>
            </a:pPr>
            <a:r>
              <a:rPr lang="en-US" sz="2271" u="none" strike="noStrike">
                <a:solidFill>
                  <a:srgbClr val="FFFFFF"/>
                </a:solidFill>
                <a:latin typeface="Montserrat Medium"/>
              </a:rPr>
              <a:t>Tesnim Nefzi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21164" y="6576092"/>
            <a:ext cx="2813593" cy="389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0"/>
              </a:lnSpc>
              <a:spcBef>
                <a:spcPct val="0"/>
              </a:spcBef>
            </a:pPr>
            <a:r>
              <a:rPr lang="en-US" sz="2271" u="none" strike="noStrike">
                <a:solidFill>
                  <a:srgbClr val="FFFFFF"/>
                </a:solidFill>
                <a:latin typeface="Montserrat Medium"/>
              </a:rPr>
              <a:t>Yesmine Mejri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842198" y="6548545"/>
            <a:ext cx="2351880" cy="78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271">
                <a:solidFill>
                  <a:srgbClr val="FFFFFF"/>
                </a:solidFill>
                <a:latin typeface="Montserrat Medium"/>
              </a:rPr>
              <a:t>Nermine Melki Amdouni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7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43139"/>
            <a:ext cx="7549107" cy="4500173"/>
            <a:chOff x="0" y="0"/>
            <a:chExt cx="10065476" cy="600023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095" r="4095"/>
            <a:stretch>
              <a:fillRect/>
            </a:stretch>
          </p:blipFill>
          <p:spPr>
            <a:xfrm>
              <a:off x="0" y="0"/>
              <a:ext cx="10065476" cy="600023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144000" y="3933081"/>
            <a:ext cx="7900552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FFFFFF"/>
                </a:solidFill>
                <a:latin typeface="Montserrat"/>
              </a:rPr>
              <a:t>Make each data point in a single point cluster that forms N clusters.</a:t>
            </a: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FFFFFF"/>
                </a:solidFill>
                <a:latin typeface="Montserrat"/>
              </a:rPr>
              <a:t>Take the two closest data points and make them one cluster that forms N-1 clusters.</a:t>
            </a: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FFFFFF"/>
                </a:solidFill>
                <a:latin typeface="Montserrat"/>
              </a:rPr>
              <a:t>Take the two closest clusters and make them one cluster that forms N-2 clusters.</a:t>
            </a: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FFFFFF"/>
                </a:solidFill>
                <a:latin typeface="Montserrat"/>
              </a:rPr>
              <a:t>Repeat steps 3 until there is only one cluster.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6713787"/>
            <a:ext cx="811530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Dendrogram is a hierarchy of clusters in which distances are converted into heights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93338" y="9128083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7" name="Freeform 7"/>
          <p:cNvSpPr/>
          <p:nvPr/>
        </p:nvSpPr>
        <p:spPr>
          <a:xfrm>
            <a:off x="16594223" y="9004258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594223" y="9131033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20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7504" y="1999634"/>
            <a:ext cx="14492993" cy="12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3"/>
              </a:lnSpc>
            </a:pPr>
            <a:r>
              <a:rPr lang="en-US" sz="9734">
                <a:solidFill>
                  <a:srgbClr val="FFFFFF"/>
                </a:solidFill>
                <a:latin typeface="HK Modular"/>
              </a:rPr>
              <a:t>HAC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8182437" y="1028700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83815" y="3922945"/>
            <a:ext cx="9962509" cy="4890273"/>
          </a:xfrm>
          <a:custGeom>
            <a:avLst/>
            <a:gdLst/>
            <a:ahLst/>
            <a:cxnLst/>
            <a:rect l="l" t="t" r="r" b="b"/>
            <a:pathLst>
              <a:path w="9962509" h="4890273">
                <a:moveTo>
                  <a:pt x="0" y="0"/>
                </a:moveTo>
                <a:lnTo>
                  <a:pt x="9962509" y="0"/>
                </a:lnTo>
                <a:lnTo>
                  <a:pt x="9962509" y="4890273"/>
                </a:lnTo>
                <a:lnTo>
                  <a:pt x="0" y="4890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60117" y="1826207"/>
            <a:ext cx="8567766" cy="17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7"/>
              </a:lnSpc>
            </a:pPr>
            <a:r>
              <a:rPr lang="en-US" sz="7158">
                <a:solidFill>
                  <a:srgbClr val="FFFFFF"/>
                </a:solidFill>
                <a:latin typeface="HK Modular"/>
              </a:rPr>
              <a:t>HAC: METHOD CHOICE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0396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5" name="Freeform 5"/>
          <p:cNvSpPr/>
          <p:nvPr/>
        </p:nvSpPr>
        <p:spPr>
          <a:xfrm>
            <a:off x="1896026" y="891878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9585" y="90426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21</a:t>
            </a:r>
          </a:p>
        </p:txBody>
      </p:sp>
      <p:sp>
        <p:nvSpPr>
          <p:cNvPr id="7" name="Freeform 7"/>
          <p:cNvSpPr/>
          <p:nvPr/>
        </p:nvSpPr>
        <p:spPr>
          <a:xfrm>
            <a:off x="-843717" y="-469799"/>
            <a:ext cx="4563454" cy="4563454"/>
          </a:xfrm>
          <a:custGeom>
            <a:avLst/>
            <a:gdLst/>
            <a:ahLst/>
            <a:cxnLst/>
            <a:rect l="l" t="t" r="r" b="b"/>
            <a:pathLst>
              <a:path w="4563454" h="4563454">
                <a:moveTo>
                  <a:pt x="0" y="0"/>
                </a:moveTo>
                <a:lnTo>
                  <a:pt x="4563454" y="0"/>
                </a:lnTo>
                <a:lnTo>
                  <a:pt x="4563454" y="4563454"/>
                </a:lnTo>
                <a:lnTo>
                  <a:pt x="0" y="456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45465" y="9105903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3"/>
                </a:lnTo>
                <a:lnTo>
                  <a:pt x="0" y="665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0284" y="721090"/>
            <a:ext cx="16867433" cy="6306378"/>
          </a:xfrm>
          <a:custGeom>
            <a:avLst/>
            <a:gdLst/>
            <a:ahLst/>
            <a:cxnLst/>
            <a:rect l="l" t="t" r="r" b="b"/>
            <a:pathLst>
              <a:path w="16867433" h="6306378">
                <a:moveTo>
                  <a:pt x="0" y="0"/>
                </a:moveTo>
                <a:lnTo>
                  <a:pt x="16867432" y="0"/>
                </a:lnTo>
                <a:lnTo>
                  <a:pt x="16867432" y="6306377"/>
                </a:lnTo>
                <a:lnTo>
                  <a:pt x="0" y="6306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75502" y="7043150"/>
            <a:ext cx="6482558" cy="2089555"/>
          </a:xfrm>
          <a:custGeom>
            <a:avLst/>
            <a:gdLst/>
            <a:ahLst/>
            <a:cxnLst/>
            <a:rect l="l" t="t" r="r" b="b"/>
            <a:pathLst>
              <a:path w="6482558" h="2089555">
                <a:moveTo>
                  <a:pt x="0" y="0"/>
                </a:moveTo>
                <a:lnTo>
                  <a:pt x="6482558" y="0"/>
                </a:lnTo>
                <a:lnTo>
                  <a:pt x="6482558" y="2089556"/>
                </a:lnTo>
                <a:lnTo>
                  <a:pt x="0" y="2089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453498" y="7286030"/>
            <a:ext cx="7945455" cy="1518323"/>
            <a:chOff x="0" y="0"/>
            <a:chExt cx="2092630" cy="3998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2630" cy="399887"/>
            </a:xfrm>
            <a:custGeom>
              <a:avLst/>
              <a:gdLst/>
              <a:ahLst/>
              <a:cxnLst/>
              <a:rect l="l" t="t" r="r" b="b"/>
              <a:pathLst>
                <a:path w="2092630" h="399887">
                  <a:moveTo>
                    <a:pt x="14616" y="0"/>
                  </a:moveTo>
                  <a:lnTo>
                    <a:pt x="2078014" y="0"/>
                  </a:lnTo>
                  <a:cubicBezTo>
                    <a:pt x="2081891" y="0"/>
                    <a:pt x="2085608" y="1540"/>
                    <a:pt x="2088349" y="4281"/>
                  </a:cubicBezTo>
                  <a:cubicBezTo>
                    <a:pt x="2091090" y="7022"/>
                    <a:pt x="2092630" y="10739"/>
                    <a:pt x="2092630" y="14616"/>
                  </a:cubicBezTo>
                  <a:lnTo>
                    <a:pt x="2092630" y="385272"/>
                  </a:lnTo>
                  <a:cubicBezTo>
                    <a:pt x="2092630" y="389148"/>
                    <a:pt x="2091090" y="392866"/>
                    <a:pt x="2088349" y="395607"/>
                  </a:cubicBezTo>
                  <a:cubicBezTo>
                    <a:pt x="2085608" y="398348"/>
                    <a:pt x="2081891" y="399887"/>
                    <a:pt x="2078014" y="399887"/>
                  </a:cubicBezTo>
                  <a:lnTo>
                    <a:pt x="14616" y="399887"/>
                  </a:lnTo>
                  <a:cubicBezTo>
                    <a:pt x="10739" y="399887"/>
                    <a:pt x="7022" y="398348"/>
                    <a:pt x="4281" y="395607"/>
                  </a:cubicBezTo>
                  <a:cubicBezTo>
                    <a:pt x="1540" y="392866"/>
                    <a:pt x="0" y="389148"/>
                    <a:pt x="0" y="385272"/>
                  </a:cubicBezTo>
                  <a:lnTo>
                    <a:pt x="0" y="14616"/>
                  </a:lnTo>
                  <a:cubicBezTo>
                    <a:pt x="0" y="10739"/>
                    <a:pt x="1540" y="7022"/>
                    <a:pt x="4281" y="4281"/>
                  </a:cubicBezTo>
                  <a:cubicBezTo>
                    <a:pt x="7022" y="1540"/>
                    <a:pt x="10739" y="0"/>
                    <a:pt x="14616" y="0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92630" cy="437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531199" y="6782190"/>
            <a:ext cx="6867755" cy="490554"/>
          </a:xfrm>
          <a:custGeom>
            <a:avLst/>
            <a:gdLst/>
            <a:ahLst/>
            <a:cxnLst/>
            <a:rect l="l" t="t" r="r" b="b"/>
            <a:pathLst>
              <a:path w="6867755" h="490554">
                <a:moveTo>
                  <a:pt x="0" y="0"/>
                </a:moveTo>
                <a:lnTo>
                  <a:pt x="6867754" y="0"/>
                </a:lnTo>
                <a:lnTo>
                  <a:pt x="6867754" y="490554"/>
                </a:lnTo>
                <a:lnTo>
                  <a:pt x="0" y="490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11755" y="9254922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C2B28"/>
                </a:solidFill>
                <a:latin typeface="Montserrat Medium"/>
              </a:rPr>
              <a:t>Page</a:t>
            </a:r>
          </a:p>
        </p:txBody>
      </p:sp>
      <p:sp>
        <p:nvSpPr>
          <p:cNvPr id="9" name="Freeform 9"/>
          <p:cNvSpPr/>
          <p:nvPr/>
        </p:nvSpPr>
        <p:spPr>
          <a:xfrm>
            <a:off x="16918305" y="9131097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912640" y="9257871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22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0768" y="7800412"/>
            <a:ext cx="7271891" cy="7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2"/>
              </a:lnSpc>
              <a:spcBef>
                <a:spcPct val="0"/>
              </a:spcBef>
            </a:pPr>
            <a:r>
              <a:rPr lang="en-US" sz="5658" u="none" strike="noStrike">
                <a:solidFill>
                  <a:srgbClr val="000000"/>
                </a:solidFill>
                <a:latin typeface="HK Modular"/>
              </a:rPr>
              <a:t>CHA PLOTTING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1182" y="2759588"/>
            <a:ext cx="9932663" cy="6498712"/>
            <a:chOff x="0" y="0"/>
            <a:chExt cx="124228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2287" cy="812800"/>
            </a:xfrm>
            <a:custGeom>
              <a:avLst/>
              <a:gdLst/>
              <a:ahLst/>
              <a:cxnLst/>
              <a:rect l="l" t="t" r="r" b="b"/>
              <a:pathLst>
                <a:path w="1242287" h="812800">
                  <a:moveTo>
                    <a:pt x="0" y="0"/>
                  </a:moveTo>
                  <a:lnTo>
                    <a:pt x="1242287" y="0"/>
                  </a:lnTo>
                  <a:lnTo>
                    <a:pt x="12422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4228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489199" y="4996582"/>
            <a:ext cx="10579601" cy="3306125"/>
          </a:xfrm>
          <a:custGeom>
            <a:avLst/>
            <a:gdLst/>
            <a:ahLst/>
            <a:cxnLst/>
            <a:rect l="l" t="t" r="r" b="b"/>
            <a:pathLst>
              <a:path w="10579601" h="3306125">
                <a:moveTo>
                  <a:pt x="0" y="0"/>
                </a:moveTo>
                <a:lnTo>
                  <a:pt x="10579601" y="0"/>
                </a:lnTo>
                <a:lnTo>
                  <a:pt x="10579601" y="3306125"/>
                </a:lnTo>
                <a:lnTo>
                  <a:pt x="0" y="330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587770"/>
            <a:ext cx="7910358" cy="87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3"/>
              </a:lnSpc>
            </a:pPr>
            <a:r>
              <a:rPr lang="en-US" sz="6918">
                <a:solidFill>
                  <a:srgbClr val="2A2827"/>
                </a:solidFill>
                <a:latin typeface="HK Modular"/>
              </a:rPr>
              <a:t>MODELING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5548" y="3984801"/>
            <a:ext cx="9825452" cy="212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sz="2457">
                <a:solidFill>
                  <a:srgbClr val="FFFFFF"/>
                </a:solidFill>
                <a:latin typeface="Montserrat"/>
              </a:rPr>
              <a:t>We split our dataset into two subsets to be able to create models and evaluate them:</a:t>
            </a:r>
          </a:p>
          <a:p>
            <a:pPr>
              <a:lnSpc>
                <a:spcPts val="3440"/>
              </a:lnSpc>
            </a:pPr>
            <a:endParaRPr lang="en-US" sz="2457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3440"/>
              </a:lnSpc>
            </a:pPr>
            <a:endParaRPr lang="en-US" sz="2457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3440"/>
              </a:lnSpc>
            </a:pPr>
            <a:endParaRPr lang="en-US" sz="245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53676" y="3050765"/>
            <a:ext cx="6030699" cy="65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3820">
                <a:solidFill>
                  <a:srgbClr val="FFFFFF"/>
                </a:solidFill>
                <a:latin typeface="Montserrat Ultra-Bold"/>
              </a:rPr>
              <a:t>Data splitting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3676" y="5072782"/>
            <a:ext cx="4593837" cy="169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628" lvl="1" indent="-260314">
              <a:lnSpc>
                <a:spcPts val="3376"/>
              </a:lnSpc>
              <a:buFont typeface="Arial"/>
              <a:buChar char="•"/>
            </a:pPr>
            <a:r>
              <a:rPr lang="en-US" sz="2411">
                <a:solidFill>
                  <a:srgbClr val="FFFFFF"/>
                </a:solidFill>
                <a:latin typeface="Montserrat"/>
              </a:rPr>
              <a:t>train dataset is for building the model</a:t>
            </a:r>
          </a:p>
          <a:p>
            <a:pPr marL="520628" lvl="1" indent="-260314">
              <a:lnSpc>
                <a:spcPts val="3376"/>
              </a:lnSpc>
              <a:buFont typeface="Arial"/>
              <a:buChar char="•"/>
            </a:pPr>
            <a:r>
              <a:rPr lang="en-US" sz="2411">
                <a:solidFill>
                  <a:srgbClr val="FFFFFF"/>
                </a:solidFill>
                <a:latin typeface="Montserrat"/>
              </a:rPr>
              <a:t>test dataset is for evaluating the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11755" y="9254922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C2B28"/>
                </a:solidFill>
                <a:latin typeface="Montserrat Medium"/>
              </a:rPr>
              <a:t>Page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918305" y="9131097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912640" y="9257871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23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235480" y="-557473"/>
            <a:ext cx="4563454" cy="4563454"/>
          </a:xfrm>
          <a:custGeom>
            <a:avLst/>
            <a:gdLst/>
            <a:ahLst/>
            <a:cxnLst/>
            <a:rect l="l" t="t" r="r" b="b"/>
            <a:pathLst>
              <a:path w="4563454" h="4563454">
                <a:moveTo>
                  <a:pt x="0" y="0"/>
                </a:moveTo>
                <a:lnTo>
                  <a:pt x="4563454" y="0"/>
                </a:lnTo>
                <a:lnTo>
                  <a:pt x="4563454" y="4563455"/>
                </a:lnTo>
                <a:lnTo>
                  <a:pt x="0" y="4563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1418" y="1482533"/>
            <a:ext cx="9131318" cy="8229600"/>
          </a:xfrm>
          <a:custGeom>
            <a:avLst/>
            <a:gdLst/>
            <a:ahLst/>
            <a:cxnLst/>
            <a:rect l="l" t="t" r="r" b="b"/>
            <a:pathLst>
              <a:path w="9131318" h="8229600">
                <a:moveTo>
                  <a:pt x="0" y="0"/>
                </a:moveTo>
                <a:lnTo>
                  <a:pt x="9131318" y="0"/>
                </a:lnTo>
                <a:lnTo>
                  <a:pt x="91313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81182" y="2759588"/>
            <a:ext cx="9932663" cy="6498712"/>
            <a:chOff x="0" y="0"/>
            <a:chExt cx="1242287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2287" cy="812800"/>
            </a:xfrm>
            <a:custGeom>
              <a:avLst/>
              <a:gdLst/>
              <a:ahLst/>
              <a:cxnLst/>
              <a:rect l="l" t="t" r="r" b="b"/>
              <a:pathLst>
                <a:path w="1242287" h="812800">
                  <a:moveTo>
                    <a:pt x="0" y="0"/>
                  </a:moveTo>
                  <a:lnTo>
                    <a:pt x="1242287" y="0"/>
                  </a:lnTo>
                  <a:lnTo>
                    <a:pt x="124228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4228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42353" y="4686300"/>
            <a:ext cx="8777238" cy="5245361"/>
          </a:xfrm>
          <a:custGeom>
            <a:avLst/>
            <a:gdLst/>
            <a:ahLst/>
            <a:cxnLst/>
            <a:rect l="l" t="t" r="r" b="b"/>
            <a:pathLst>
              <a:path w="8777238" h="5245361">
                <a:moveTo>
                  <a:pt x="0" y="0"/>
                </a:moveTo>
                <a:lnTo>
                  <a:pt x="8777238" y="0"/>
                </a:lnTo>
                <a:lnTo>
                  <a:pt x="8777238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587770"/>
            <a:ext cx="13702387" cy="88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3"/>
              </a:lnSpc>
            </a:pPr>
            <a:r>
              <a:rPr lang="en-US" sz="6918">
                <a:solidFill>
                  <a:srgbClr val="FFFFFF"/>
                </a:solidFill>
                <a:latin typeface="HK Modular"/>
              </a:rPr>
              <a:t>MODELING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3676" y="3725244"/>
            <a:ext cx="9825452" cy="212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0"/>
              </a:lnSpc>
            </a:pPr>
            <a:r>
              <a:rPr lang="en-US" sz="2457">
                <a:solidFill>
                  <a:srgbClr val="FFFFFF"/>
                </a:solidFill>
                <a:latin typeface="Montserrat"/>
              </a:rPr>
              <a:t>The lm command takes the variables in the format:</a:t>
            </a:r>
          </a:p>
          <a:p>
            <a:pPr>
              <a:lnSpc>
                <a:spcPts val="3440"/>
              </a:lnSpc>
            </a:pPr>
            <a:r>
              <a:rPr lang="en-US" sz="2457">
                <a:solidFill>
                  <a:srgbClr val="FFFFFF"/>
                </a:solidFill>
                <a:latin typeface="Montserrat"/>
              </a:rPr>
              <a:t>lm([target] ~ [predictor / features], data = [data source])</a:t>
            </a:r>
          </a:p>
          <a:p>
            <a:pPr>
              <a:lnSpc>
                <a:spcPts val="3440"/>
              </a:lnSpc>
            </a:pPr>
            <a:endParaRPr lang="en-US" sz="2457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3440"/>
              </a:lnSpc>
            </a:pPr>
            <a:endParaRPr lang="en-US" sz="2457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3440"/>
              </a:lnSpc>
            </a:pPr>
            <a:endParaRPr lang="en-US" sz="245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53676" y="3050765"/>
            <a:ext cx="6030699" cy="65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3820">
                <a:solidFill>
                  <a:srgbClr val="FFFFFF"/>
                </a:solidFill>
                <a:latin typeface="Montserrat Ultra-Bold"/>
              </a:rPr>
              <a:t>Linear Regression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3676" y="4696160"/>
            <a:ext cx="3788677" cy="208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76"/>
              </a:lnSpc>
              <a:spcBef>
                <a:spcPct val="0"/>
              </a:spcBef>
            </a:pPr>
            <a:r>
              <a:rPr lang="en-US" sz="2411" u="none" strike="noStrike">
                <a:solidFill>
                  <a:srgbClr val="FFFFFF"/>
                </a:solidFill>
                <a:latin typeface="Montserrat"/>
              </a:rPr>
              <a:t>With summary(model) you can see detailed information on the model’s performance and coefficients.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11755" y="9254922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918305" y="9131097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912640" y="9257871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8349" y="3497000"/>
            <a:ext cx="13181999" cy="2604324"/>
            <a:chOff x="0" y="0"/>
            <a:chExt cx="3471802" cy="685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71802" cy="685913"/>
            </a:xfrm>
            <a:custGeom>
              <a:avLst/>
              <a:gdLst/>
              <a:ahLst/>
              <a:cxnLst/>
              <a:rect l="l" t="t" r="r" b="b"/>
              <a:pathLst>
                <a:path w="3471802" h="685913">
                  <a:moveTo>
                    <a:pt x="8810" y="0"/>
                  </a:moveTo>
                  <a:lnTo>
                    <a:pt x="3462992" y="0"/>
                  </a:lnTo>
                  <a:cubicBezTo>
                    <a:pt x="3465329" y="0"/>
                    <a:pt x="3467570" y="928"/>
                    <a:pt x="3469222" y="2580"/>
                  </a:cubicBezTo>
                  <a:cubicBezTo>
                    <a:pt x="3470874" y="4232"/>
                    <a:pt x="3471802" y="6473"/>
                    <a:pt x="3471802" y="8810"/>
                  </a:cubicBezTo>
                  <a:lnTo>
                    <a:pt x="3471802" y="677103"/>
                  </a:lnTo>
                  <a:cubicBezTo>
                    <a:pt x="3471802" y="679439"/>
                    <a:pt x="3470874" y="681680"/>
                    <a:pt x="3469222" y="683332"/>
                  </a:cubicBezTo>
                  <a:cubicBezTo>
                    <a:pt x="3467570" y="684984"/>
                    <a:pt x="3465329" y="685913"/>
                    <a:pt x="3462992" y="685913"/>
                  </a:cubicBezTo>
                  <a:lnTo>
                    <a:pt x="8810" y="685913"/>
                  </a:lnTo>
                  <a:cubicBezTo>
                    <a:pt x="6473" y="685913"/>
                    <a:pt x="4232" y="684984"/>
                    <a:pt x="2580" y="683332"/>
                  </a:cubicBezTo>
                  <a:cubicBezTo>
                    <a:pt x="928" y="681680"/>
                    <a:pt x="0" y="679439"/>
                    <a:pt x="0" y="677103"/>
                  </a:cubicBezTo>
                  <a:lnTo>
                    <a:pt x="0" y="8810"/>
                  </a:lnTo>
                  <a:cubicBezTo>
                    <a:pt x="0" y="6473"/>
                    <a:pt x="928" y="4232"/>
                    <a:pt x="2580" y="2580"/>
                  </a:cubicBezTo>
                  <a:cubicBezTo>
                    <a:pt x="4232" y="928"/>
                    <a:pt x="6473" y="0"/>
                    <a:pt x="8810" y="0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471802" cy="762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53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8349" y="6606149"/>
            <a:ext cx="13181999" cy="2604324"/>
            <a:chOff x="0" y="0"/>
            <a:chExt cx="3471802" cy="685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71802" cy="685913"/>
            </a:xfrm>
            <a:custGeom>
              <a:avLst/>
              <a:gdLst/>
              <a:ahLst/>
              <a:cxnLst/>
              <a:rect l="l" t="t" r="r" b="b"/>
              <a:pathLst>
                <a:path w="3471802" h="685913">
                  <a:moveTo>
                    <a:pt x="8810" y="0"/>
                  </a:moveTo>
                  <a:lnTo>
                    <a:pt x="3462992" y="0"/>
                  </a:lnTo>
                  <a:cubicBezTo>
                    <a:pt x="3465329" y="0"/>
                    <a:pt x="3467570" y="928"/>
                    <a:pt x="3469222" y="2580"/>
                  </a:cubicBezTo>
                  <a:cubicBezTo>
                    <a:pt x="3470874" y="4232"/>
                    <a:pt x="3471802" y="6473"/>
                    <a:pt x="3471802" y="8810"/>
                  </a:cubicBezTo>
                  <a:lnTo>
                    <a:pt x="3471802" y="677103"/>
                  </a:lnTo>
                  <a:cubicBezTo>
                    <a:pt x="3471802" y="679439"/>
                    <a:pt x="3470874" y="681680"/>
                    <a:pt x="3469222" y="683332"/>
                  </a:cubicBezTo>
                  <a:cubicBezTo>
                    <a:pt x="3467570" y="684984"/>
                    <a:pt x="3465329" y="685913"/>
                    <a:pt x="3462992" y="685913"/>
                  </a:cubicBezTo>
                  <a:lnTo>
                    <a:pt x="8810" y="685913"/>
                  </a:lnTo>
                  <a:cubicBezTo>
                    <a:pt x="6473" y="685913"/>
                    <a:pt x="4232" y="684984"/>
                    <a:pt x="2580" y="683332"/>
                  </a:cubicBezTo>
                  <a:cubicBezTo>
                    <a:pt x="928" y="681680"/>
                    <a:pt x="0" y="679439"/>
                    <a:pt x="0" y="677103"/>
                  </a:cubicBezTo>
                  <a:lnTo>
                    <a:pt x="0" y="8810"/>
                  </a:lnTo>
                  <a:cubicBezTo>
                    <a:pt x="0" y="6473"/>
                    <a:pt x="928" y="4232"/>
                    <a:pt x="2580" y="2580"/>
                  </a:cubicBezTo>
                  <a:cubicBezTo>
                    <a:pt x="4232" y="928"/>
                    <a:pt x="6473" y="0"/>
                    <a:pt x="8810" y="0"/>
                  </a:cubicBezTo>
                  <a:close/>
                </a:path>
              </a:pathLst>
            </a:custGeom>
            <a:solidFill>
              <a:srgbClr val="2C2B2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71802" cy="724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49171" y="3497000"/>
            <a:ext cx="6210129" cy="5713474"/>
            <a:chOff x="0" y="0"/>
            <a:chExt cx="8280172" cy="761796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r="27538"/>
            <a:stretch>
              <a:fillRect/>
            </a:stretch>
          </p:blipFill>
          <p:spPr>
            <a:xfrm>
              <a:off x="0" y="0"/>
              <a:ext cx="8280172" cy="7617965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2718847" y="7704079"/>
            <a:ext cx="8221953" cy="911862"/>
          </a:xfrm>
          <a:custGeom>
            <a:avLst/>
            <a:gdLst/>
            <a:ahLst/>
            <a:cxnLst/>
            <a:rect l="l" t="t" r="r" b="b"/>
            <a:pathLst>
              <a:path w="8221953" h="911862">
                <a:moveTo>
                  <a:pt x="0" y="0"/>
                </a:moveTo>
                <a:lnTo>
                  <a:pt x="8221953" y="0"/>
                </a:lnTo>
                <a:lnTo>
                  <a:pt x="8221953" y="911862"/>
                </a:lnTo>
                <a:lnTo>
                  <a:pt x="0" y="91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755648" y="4620542"/>
            <a:ext cx="2102990" cy="542008"/>
          </a:xfrm>
          <a:custGeom>
            <a:avLst/>
            <a:gdLst/>
            <a:ahLst/>
            <a:cxnLst/>
            <a:rect l="l" t="t" r="r" b="b"/>
            <a:pathLst>
              <a:path w="2102990" h="542008">
                <a:moveTo>
                  <a:pt x="0" y="0"/>
                </a:moveTo>
                <a:lnTo>
                  <a:pt x="2102990" y="0"/>
                </a:lnTo>
                <a:lnTo>
                  <a:pt x="2102990" y="542008"/>
                </a:lnTo>
                <a:lnTo>
                  <a:pt x="0" y="542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62410" y="8692141"/>
            <a:ext cx="5332244" cy="264136"/>
          </a:xfrm>
          <a:custGeom>
            <a:avLst/>
            <a:gdLst/>
            <a:ahLst/>
            <a:cxnLst/>
            <a:rect l="l" t="t" r="r" b="b"/>
            <a:pathLst>
              <a:path w="5332244" h="264136">
                <a:moveTo>
                  <a:pt x="0" y="0"/>
                </a:moveTo>
                <a:lnTo>
                  <a:pt x="5332245" y="0"/>
                </a:lnTo>
                <a:lnTo>
                  <a:pt x="5332245" y="264136"/>
                </a:lnTo>
                <a:lnTo>
                  <a:pt x="0" y="264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72707" y="4715707"/>
            <a:ext cx="2565189" cy="351679"/>
          </a:xfrm>
          <a:custGeom>
            <a:avLst/>
            <a:gdLst/>
            <a:ahLst/>
            <a:cxnLst/>
            <a:rect l="l" t="t" r="r" b="b"/>
            <a:pathLst>
              <a:path w="2565189" h="351679">
                <a:moveTo>
                  <a:pt x="0" y="0"/>
                </a:moveTo>
                <a:lnTo>
                  <a:pt x="2565189" y="0"/>
                </a:lnTo>
                <a:lnTo>
                  <a:pt x="2565189" y="351679"/>
                </a:lnTo>
                <a:lnTo>
                  <a:pt x="0" y="351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79731" y="3845291"/>
            <a:ext cx="7470873" cy="65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9"/>
              </a:lnSpc>
              <a:spcBef>
                <a:spcPct val="0"/>
              </a:spcBef>
            </a:pPr>
            <a:r>
              <a:rPr lang="en-US" sz="3820" u="none" strike="noStrike">
                <a:solidFill>
                  <a:srgbClr val="FFFFFF"/>
                </a:solidFill>
                <a:latin typeface="Montserrat Ultra-Bold"/>
              </a:rPr>
              <a:t>AIC criterion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61019" y="8100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C2B28"/>
                </a:solidFill>
                <a:latin typeface="Montserrat Medium"/>
              </a:rPr>
              <a:t>Page</a:t>
            </a:r>
          </a:p>
        </p:txBody>
      </p:sp>
      <p:sp>
        <p:nvSpPr>
          <p:cNvPr id="16" name="Freeform 16"/>
          <p:cNvSpPr/>
          <p:nvPr/>
        </p:nvSpPr>
        <p:spPr>
          <a:xfrm>
            <a:off x="9271429" y="68623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261904" y="8130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9073" y="1974100"/>
            <a:ext cx="13469854" cy="9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7"/>
              </a:lnSpc>
            </a:pPr>
            <a:r>
              <a:rPr lang="en-US" sz="7384">
                <a:solidFill>
                  <a:srgbClr val="2C2B28"/>
                </a:solidFill>
                <a:latin typeface="HK Modular"/>
              </a:rPr>
              <a:t>EVALUATION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56587" y="6976449"/>
            <a:ext cx="7470873" cy="65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9"/>
              </a:lnSpc>
              <a:spcBef>
                <a:spcPct val="0"/>
              </a:spcBef>
            </a:pPr>
            <a:r>
              <a:rPr lang="en-US" sz="3820" u="none" strike="noStrike">
                <a:solidFill>
                  <a:srgbClr val="FFFFFF"/>
                </a:solidFill>
                <a:latin typeface="Montserrat Ultra-Bold"/>
              </a:rPr>
              <a:t>ROC criterion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79731" y="5364522"/>
            <a:ext cx="638636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FFFFFF"/>
                </a:solidFill>
                <a:latin typeface="Montserrat"/>
              </a:rPr>
              <a:t>The smaller the AIC value, the better the model fit.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3828" y="2930484"/>
            <a:ext cx="16920345" cy="45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31"/>
              </a:lnSpc>
            </a:pPr>
            <a:r>
              <a:rPr lang="en-US" sz="12721">
                <a:solidFill>
                  <a:srgbClr val="FFFFFF"/>
                </a:solidFill>
                <a:latin typeface="HK Modular"/>
              </a:rPr>
              <a:t>THANK YOU</a:t>
            </a:r>
          </a:p>
          <a:p>
            <a:pPr algn="ctr">
              <a:lnSpc>
                <a:spcPts val="11831"/>
              </a:lnSpc>
            </a:pPr>
            <a:r>
              <a:rPr lang="en-US" sz="12721">
                <a:solidFill>
                  <a:srgbClr val="FFFFFF"/>
                </a:solidFill>
                <a:latin typeface="HK Modular"/>
              </a:rPr>
              <a:t>FOR YOUR ATTENTION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8182437" y="1028700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13619" y="8272597"/>
            <a:ext cx="813987" cy="813987"/>
          </a:xfrm>
          <a:custGeom>
            <a:avLst/>
            <a:gdLst/>
            <a:ahLst/>
            <a:cxnLst/>
            <a:rect l="l" t="t" r="r" b="b"/>
            <a:pathLst>
              <a:path w="813987" h="813987">
                <a:moveTo>
                  <a:pt x="0" y="0"/>
                </a:moveTo>
                <a:lnTo>
                  <a:pt x="813987" y="0"/>
                </a:lnTo>
                <a:lnTo>
                  <a:pt x="813987" y="813987"/>
                </a:lnTo>
                <a:lnTo>
                  <a:pt x="0" y="81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70882" y="8510492"/>
            <a:ext cx="6546236" cy="3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 Semi-Bold"/>
              </a:rPr>
              <a:t>Data Science Students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6946" y="2278148"/>
            <a:ext cx="14422354" cy="6980152"/>
            <a:chOff x="0" y="0"/>
            <a:chExt cx="3798480" cy="1838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8480" cy="1838394"/>
            </a:xfrm>
            <a:custGeom>
              <a:avLst/>
              <a:gdLst/>
              <a:ahLst/>
              <a:cxnLst/>
              <a:rect l="l" t="t" r="r" b="b"/>
              <a:pathLst>
                <a:path w="3798480" h="1838394">
                  <a:moveTo>
                    <a:pt x="8052" y="0"/>
                  </a:moveTo>
                  <a:lnTo>
                    <a:pt x="3790428" y="0"/>
                  </a:lnTo>
                  <a:cubicBezTo>
                    <a:pt x="3792564" y="0"/>
                    <a:pt x="3794612" y="848"/>
                    <a:pt x="3796122" y="2358"/>
                  </a:cubicBezTo>
                  <a:cubicBezTo>
                    <a:pt x="3797632" y="3868"/>
                    <a:pt x="3798480" y="5916"/>
                    <a:pt x="3798480" y="8052"/>
                  </a:cubicBezTo>
                  <a:lnTo>
                    <a:pt x="3798480" y="1830342"/>
                  </a:lnTo>
                  <a:cubicBezTo>
                    <a:pt x="3798480" y="1832477"/>
                    <a:pt x="3797632" y="1834526"/>
                    <a:pt x="3796122" y="1836036"/>
                  </a:cubicBezTo>
                  <a:cubicBezTo>
                    <a:pt x="3794612" y="1837546"/>
                    <a:pt x="3792564" y="1838394"/>
                    <a:pt x="3790428" y="1838394"/>
                  </a:cubicBezTo>
                  <a:lnTo>
                    <a:pt x="8052" y="1838394"/>
                  </a:lnTo>
                  <a:cubicBezTo>
                    <a:pt x="3605" y="1838394"/>
                    <a:pt x="0" y="1834789"/>
                    <a:pt x="0" y="1830342"/>
                  </a:cubicBezTo>
                  <a:lnTo>
                    <a:pt x="0" y="8052"/>
                  </a:lnTo>
                  <a:cubicBezTo>
                    <a:pt x="0" y="5916"/>
                    <a:pt x="848" y="3868"/>
                    <a:pt x="2358" y="2358"/>
                  </a:cubicBezTo>
                  <a:cubicBezTo>
                    <a:pt x="3868" y="848"/>
                    <a:pt x="5916" y="0"/>
                    <a:pt x="80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A9765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98480" cy="1876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693338" y="8625517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6" name="Freeform 6"/>
          <p:cNvSpPr/>
          <p:nvPr/>
        </p:nvSpPr>
        <p:spPr>
          <a:xfrm>
            <a:off x="16577310" y="853821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44714" y="2833762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0" y="0"/>
                </a:moveTo>
                <a:lnTo>
                  <a:pt x="809625" y="0"/>
                </a:lnTo>
                <a:lnTo>
                  <a:pt x="809625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38275" y="2977259"/>
            <a:ext cx="2813593" cy="46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Montserrat Medium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13233" y="3045348"/>
            <a:ext cx="672406" cy="35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>
                <a:solidFill>
                  <a:srgbClr val="FFFFFF"/>
                </a:solidFill>
                <a:latin typeface="Montserrat Ultra-Bold"/>
              </a:rPr>
              <a:t>01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430751" y="2835114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0" y="0"/>
                </a:moveTo>
                <a:lnTo>
                  <a:pt x="809625" y="0"/>
                </a:lnTo>
                <a:lnTo>
                  <a:pt x="809625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99361" y="3045348"/>
            <a:ext cx="672406" cy="35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>
                <a:solidFill>
                  <a:srgbClr val="FFFFFF"/>
                </a:solidFill>
                <a:latin typeface="Montserrat Ultra-Bold"/>
              </a:rPr>
              <a:t>07</a:t>
            </a:r>
          </a:p>
        </p:txBody>
      </p:sp>
      <p:sp>
        <p:nvSpPr>
          <p:cNvPr id="12" name="Freeform 12"/>
          <p:cNvSpPr/>
          <p:nvPr/>
        </p:nvSpPr>
        <p:spPr>
          <a:xfrm>
            <a:off x="5344533" y="3847940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0" y="0"/>
                </a:moveTo>
                <a:lnTo>
                  <a:pt x="809625" y="0"/>
                </a:lnTo>
                <a:lnTo>
                  <a:pt x="809625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413233" y="4057172"/>
            <a:ext cx="672406" cy="35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>
                <a:solidFill>
                  <a:srgbClr val="FFFFFF"/>
                </a:solidFill>
                <a:latin typeface="Montserrat Ultra-Bold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430751" y="3800315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0" y="0"/>
                </a:moveTo>
                <a:lnTo>
                  <a:pt x="809625" y="0"/>
                </a:lnTo>
                <a:lnTo>
                  <a:pt x="809625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499361" y="4057172"/>
            <a:ext cx="672406" cy="35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>
                <a:solidFill>
                  <a:srgbClr val="FFFFFF"/>
                </a:solidFill>
                <a:latin typeface="Montserrat Ultra-Bold"/>
              </a:rPr>
              <a:t>07.1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38275" y="3990343"/>
            <a:ext cx="4114209" cy="46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Montserrat Medium"/>
              </a:rPr>
              <a:t>Libraries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38275" y="5000906"/>
            <a:ext cx="3849595" cy="46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Montserrat Medium"/>
              </a:rPr>
              <a:t>Data Understanding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38275" y="6013991"/>
            <a:ext cx="4609226" cy="46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Montserrat Medium"/>
              </a:rPr>
              <a:t>Data Preparation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38275" y="7024553"/>
            <a:ext cx="3390232" cy="46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Montserrat Medium"/>
              </a:rPr>
              <a:t>Univariate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38275" y="8037638"/>
            <a:ext cx="3390232" cy="46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Montserrat Medium"/>
              </a:rPr>
              <a:t>Bivariate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24888" y="2978520"/>
            <a:ext cx="3722956" cy="46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Montserrat Medium"/>
              </a:rPr>
              <a:t>Statistical modeling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24888" y="3990343"/>
            <a:ext cx="4203656" cy="94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Montserrat Medium"/>
              </a:rPr>
              <a:t>Hierarchical Ascending Classification(HAC)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24888" y="5000906"/>
            <a:ext cx="4203656" cy="46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Montserrat Medium"/>
              </a:rPr>
              <a:t>Identification of factors</a:t>
            </a:r>
          </a:p>
        </p:txBody>
      </p:sp>
      <p:sp>
        <p:nvSpPr>
          <p:cNvPr id="24" name="TextBox 24"/>
          <p:cNvSpPr txBox="1"/>
          <p:nvPr/>
        </p:nvSpPr>
        <p:spPr>
          <a:xfrm rot="-5400000">
            <a:off x="-2819598" y="4568524"/>
            <a:ext cx="9566543" cy="114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sz="8950">
                <a:solidFill>
                  <a:srgbClr val="FFFFFF"/>
                </a:solidFill>
                <a:latin typeface="HK Modular"/>
              </a:rPr>
              <a:t>OVERVIEW</a:t>
            </a:r>
          </a:p>
        </p:txBody>
      </p:sp>
      <p:sp>
        <p:nvSpPr>
          <p:cNvPr id="25" name="Freeform 25"/>
          <p:cNvSpPr/>
          <p:nvPr/>
        </p:nvSpPr>
        <p:spPr>
          <a:xfrm>
            <a:off x="5344533" y="4857409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0" y="0"/>
                </a:moveTo>
                <a:lnTo>
                  <a:pt x="809625" y="0"/>
                </a:lnTo>
                <a:lnTo>
                  <a:pt x="809625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413233" y="5068995"/>
            <a:ext cx="672406" cy="35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>
                <a:solidFill>
                  <a:srgbClr val="FFFFFF"/>
                </a:solidFill>
                <a:latin typeface="Montserrat Ultra-Bold"/>
              </a:rPr>
              <a:t>03</a:t>
            </a:r>
          </a:p>
        </p:txBody>
      </p:sp>
      <p:sp>
        <p:nvSpPr>
          <p:cNvPr id="27" name="Freeform 27"/>
          <p:cNvSpPr/>
          <p:nvPr/>
        </p:nvSpPr>
        <p:spPr>
          <a:xfrm>
            <a:off x="11430751" y="4857409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0" y="0"/>
                </a:moveTo>
                <a:lnTo>
                  <a:pt x="809625" y="0"/>
                </a:lnTo>
                <a:lnTo>
                  <a:pt x="809625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1499361" y="5068995"/>
            <a:ext cx="672406" cy="35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>
                <a:solidFill>
                  <a:srgbClr val="FFFFFF"/>
                </a:solidFill>
                <a:latin typeface="Montserrat Ultra-Bold"/>
              </a:rPr>
              <a:t>07.2</a:t>
            </a:r>
          </a:p>
        </p:txBody>
      </p:sp>
      <p:sp>
        <p:nvSpPr>
          <p:cNvPr id="29" name="Freeform 29"/>
          <p:cNvSpPr/>
          <p:nvPr/>
        </p:nvSpPr>
        <p:spPr>
          <a:xfrm>
            <a:off x="5344533" y="5867059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0" y="0"/>
                </a:moveTo>
                <a:lnTo>
                  <a:pt x="809625" y="0"/>
                </a:lnTo>
                <a:lnTo>
                  <a:pt x="809625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413233" y="6080819"/>
            <a:ext cx="672406" cy="35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>
                <a:solidFill>
                  <a:srgbClr val="FFFFFF"/>
                </a:solidFill>
                <a:latin typeface="Montserrat Ultra-Bold"/>
              </a:rPr>
              <a:t>04</a:t>
            </a:r>
          </a:p>
        </p:txBody>
      </p:sp>
      <p:sp>
        <p:nvSpPr>
          <p:cNvPr id="31" name="Freeform 31"/>
          <p:cNvSpPr/>
          <p:nvPr/>
        </p:nvSpPr>
        <p:spPr>
          <a:xfrm>
            <a:off x="5344714" y="6876709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0" y="0"/>
                </a:moveTo>
                <a:lnTo>
                  <a:pt x="809625" y="0"/>
                </a:lnTo>
                <a:lnTo>
                  <a:pt x="809625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5413233" y="7092642"/>
            <a:ext cx="672406" cy="35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>
                <a:solidFill>
                  <a:srgbClr val="FFFFFF"/>
                </a:solidFill>
                <a:latin typeface="Montserrat Ultra-Bold"/>
              </a:rPr>
              <a:t>05</a:t>
            </a:r>
          </a:p>
        </p:txBody>
      </p:sp>
      <p:sp>
        <p:nvSpPr>
          <p:cNvPr id="33" name="Freeform 33"/>
          <p:cNvSpPr/>
          <p:nvPr/>
        </p:nvSpPr>
        <p:spPr>
          <a:xfrm>
            <a:off x="5344533" y="7886359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0" y="0"/>
                </a:moveTo>
                <a:lnTo>
                  <a:pt x="809625" y="0"/>
                </a:lnTo>
                <a:lnTo>
                  <a:pt x="809625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413233" y="8104466"/>
            <a:ext cx="672406" cy="35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098">
                <a:solidFill>
                  <a:srgbClr val="FFFFFF"/>
                </a:solidFill>
                <a:latin typeface="Montserrat Ultra-Bold"/>
              </a:rPr>
              <a:t>06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594223" y="8628466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7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998" y="2436163"/>
            <a:ext cx="18679997" cy="5679212"/>
            <a:chOff x="0" y="0"/>
            <a:chExt cx="4919835" cy="1495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9835" cy="1495759"/>
            </a:xfrm>
            <a:custGeom>
              <a:avLst/>
              <a:gdLst/>
              <a:ahLst/>
              <a:cxnLst/>
              <a:rect l="l" t="t" r="r" b="b"/>
              <a:pathLst>
                <a:path w="4919835" h="1495759">
                  <a:moveTo>
                    <a:pt x="6217" y="0"/>
                  </a:moveTo>
                  <a:lnTo>
                    <a:pt x="4913618" y="0"/>
                  </a:lnTo>
                  <a:cubicBezTo>
                    <a:pt x="4917051" y="0"/>
                    <a:pt x="4919835" y="2783"/>
                    <a:pt x="4919835" y="6217"/>
                  </a:cubicBezTo>
                  <a:lnTo>
                    <a:pt x="4919835" y="1489543"/>
                  </a:lnTo>
                  <a:cubicBezTo>
                    <a:pt x="4919835" y="1492976"/>
                    <a:pt x="4917051" y="1495759"/>
                    <a:pt x="4913618" y="1495759"/>
                  </a:cubicBezTo>
                  <a:lnTo>
                    <a:pt x="6217" y="1495759"/>
                  </a:lnTo>
                  <a:cubicBezTo>
                    <a:pt x="2783" y="1495759"/>
                    <a:pt x="0" y="1492976"/>
                    <a:pt x="0" y="1489543"/>
                  </a:cubicBezTo>
                  <a:lnTo>
                    <a:pt x="0" y="6217"/>
                  </a:lnTo>
                  <a:cubicBezTo>
                    <a:pt x="0" y="2783"/>
                    <a:pt x="2783" y="0"/>
                    <a:pt x="62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9835" cy="1533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1076" y="6079809"/>
            <a:ext cx="5639510" cy="2692866"/>
          </a:xfrm>
          <a:custGeom>
            <a:avLst/>
            <a:gdLst/>
            <a:ahLst/>
            <a:cxnLst/>
            <a:rect l="l" t="t" r="r" b="b"/>
            <a:pathLst>
              <a:path w="5639510" h="2692866">
                <a:moveTo>
                  <a:pt x="0" y="0"/>
                </a:moveTo>
                <a:lnTo>
                  <a:pt x="5639510" y="0"/>
                </a:lnTo>
                <a:lnTo>
                  <a:pt x="5639510" y="2692866"/>
                </a:lnTo>
                <a:lnTo>
                  <a:pt x="0" y="2692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27032" y="876300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5" y="0"/>
                </a:lnTo>
                <a:lnTo>
                  <a:pt x="1923125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0396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8" name="Freeform 8"/>
          <p:cNvSpPr/>
          <p:nvPr/>
        </p:nvSpPr>
        <p:spPr>
          <a:xfrm>
            <a:off x="1896026" y="8906025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29585" y="90426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587770"/>
            <a:ext cx="12880743" cy="88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3"/>
              </a:lnSpc>
            </a:pPr>
            <a:r>
              <a:rPr lang="en-US" sz="6918">
                <a:solidFill>
                  <a:srgbClr val="FFFFFF"/>
                </a:solidFill>
                <a:latin typeface="HK Modular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4354" y="3795244"/>
            <a:ext cx="7247961" cy="215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en-US" sz="3056">
                <a:solidFill>
                  <a:srgbClr val="000000"/>
                </a:solidFill>
                <a:latin typeface="IBM Plex Sans Condensed"/>
              </a:rPr>
              <a:t> This dataset contains </a:t>
            </a:r>
            <a:r>
              <a:rPr lang="en-US" sz="3056">
                <a:solidFill>
                  <a:srgbClr val="000000"/>
                </a:solidFill>
                <a:latin typeface="IBM Plex Sans Condensed Bold"/>
              </a:rPr>
              <a:t>student achievement</a:t>
            </a:r>
            <a:r>
              <a:rPr lang="en-US" sz="3056">
                <a:solidFill>
                  <a:srgbClr val="000000"/>
                </a:solidFill>
                <a:latin typeface="IBM Plex Sans Condensed"/>
              </a:rPr>
              <a:t> data for </a:t>
            </a:r>
            <a:r>
              <a:rPr lang="en-US" sz="3056">
                <a:solidFill>
                  <a:srgbClr val="000000"/>
                </a:solidFill>
                <a:latin typeface="IBM Plex Sans Condensed Bold"/>
              </a:rPr>
              <a:t>two high school</a:t>
            </a:r>
            <a:r>
              <a:rPr lang="en-US" sz="3056">
                <a:solidFill>
                  <a:srgbClr val="000000"/>
                </a:solidFill>
                <a:latin typeface="IBM Plex Sans Condensed"/>
              </a:rPr>
              <a:t> Students.</a:t>
            </a:r>
          </a:p>
          <a:p>
            <a:pPr algn="ctr">
              <a:lnSpc>
                <a:spcPts val="4279"/>
              </a:lnSpc>
            </a:pPr>
            <a:r>
              <a:rPr lang="en-US" sz="3056">
                <a:solidFill>
                  <a:srgbClr val="000000"/>
                </a:solidFill>
                <a:latin typeface="IBM Plex Sans Condensed"/>
              </a:rPr>
              <a:t>The data was collected using school reports and questionnaires.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28420" y="2450876"/>
            <a:ext cx="1637133" cy="56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4"/>
              </a:lnSpc>
            </a:pPr>
            <a:r>
              <a:rPr lang="en-US" sz="1798" spc="1">
                <a:solidFill>
                  <a:srgbClr val="000000"/>
                </a:solidFill>
                <a:latin typeface="IBM Plex Sans Condensed Bold"/>
              </a:rPr>
              <a:t>school </a:t>
            </a:r>
          </a:p>
          <a:p>
            <a:pPr algn="l">
              <a:lnSpc>
                <a:spcPts val="2364"/>
              </a:lnSpc>
            </a:pPr>
            <a:r>
              <a:rPr lang="en-US" sz="1798" spc="3">
                <a:solidFill>
                  <a:srgbClr val="000000"/>
                </a:solidFill>
                <a:latin typeface="IBM Plex Sans Condensed Bold"/>
              </a:rPr>
              <a:t>sex </a:t>
            </a:r>
          </a:p>
          <a:p>
            <a:pPr algn="l">
              <a:lnSpc>
                <a:spcPts val="2364"/>
              </a:lnSpc>
            </a:pPr>
            <a:r>
              <a:rPr lang="en-US" sz="1798" spc="-1">
                <a:solidFill>
                  <a:srgbClr val="000000"/>
                </a:solidFill>
                <a:latin typeface="IBM Plex Sans Condensed Bold"/>
              </a:rPr>
              <a:t>age </a:t>
            </a:r>
          </a:p>
          <a:p>
            <a:pPr algn="l">
              <a:lnSpc>
                <a:spcPts val="2364"/>
              </a:lnSpc>
            </a:pPr>
            <a:r>
              <a:rPr lang="en-US" sz="1798" spc="-1">
                <a:solidFill>
                  <a:srgbClr val="000000"/>
                </a:solidFill>
                <a:latin typeface="IBM Plex Sans Condensed Bold"/>
              </a:rPr>
              <a:t>family size </a:t>
            </a:r>
          </a:p>
          <a:p>
            <a:pPr algn="l">
              <a:lnSpc>
                <a:spcPts val="2364"/>
              </a:lnSpc>
            </a:pPr>
            <a:r>
              <a:rPr lang="en-US" sz="1798" spc="-1">
                <a:solidFill>
                  <a:srgbClr val="000000"/>
                </a:solidFill>
                <a:latin typeface="IBM Plex Sans Condensed Bold"/>
              </a:rPr>
              <a:t>parent status mother education travel time </a:t>
            </a:r>
          </a:p>
          <a:p>
            <a:pPr algn="l">
              <a:lnSpc>
                <a:spcPts val="2364"/>
              </a:lnSpc>
            </a:pPr>
            <a:r>
              <a:rPr lang="en-US" sz="1798">
                <a:solidFill>
                  <a:srgbClr val="000000"/>
                </a:solidFill>
                <a:latin typeface="IBM Plex Sans Condensed Bold"/>
              </a:rPr>
              <a:t>study time </a:t>
            </a:r>
          </a:p>
          <a:p>
            <a:pPr algn="l">
              <a:lnSpc>
                <a:spcPts val="2364"/>
              </a:lnSpc>
            </a:pPr>
            <a:r>
              <a:rPr lang="en-US" sz="1798" spc="-1">
                <a:solidFill>
                  <a:srgbClr val="000000"/>
                </a:solidFill>
                <a:latin typeface="IBM Plex Sans Condensed Bold"/>
              </a:rPr>
              <a:t>class failures school support family support extra paid classes higher ed </a:t>
            </a:r>
          </a:p>
          <a:p>
            <a:pPr algn="l">
              <a:lnSpc>
                <a:spcPts val="2364"/>
              </a:lnSpc>
            </a:pPr>
            <a:r>
              <a:rPr lang="en-US" sz="1798" spc="3">
                <a:solidFill>
                  <a:srgbClr val="000000"/>
                </a:solidFill>
                <a:latin typeface="IBM Plex Sans Condensed Bold"/>
              </a:rPr>
              <a:t>free time </a:t>
            </a:r>
          </a:p>
          <a:p>
            <a:pPr algn="l">
              <a:lnSpc>
                <a:spcPts val="2364"/>
              </a:lnSpc>
            </a:pPr>
            <a:r>
              <a:rPr lang="en-US" sz="1798" spc="-1">
                <a:solidFill>
                  <a:srgbClr val="000000"/>
                </a:solidFill>
                <a:latin typeface="IBM Plex Sans Condensed Bold"/>
              </a:rPr>
              <a:t>health </a:t>
            </a:r>
          </a:p>
          <a:p>
            <a:pPr algn="l">
              <a:lnSpc>
                <a:spcPts val="2364"/>
              </a:lnSpc>
            </a:pPr>
            <a:r>
              <a:rPr lang="en-US" sz="1798" spc="-1">
                <a:solidFill>
                  <a:srgbClr val="000000"/>
                </a:solidFill>
                <a:latin typeface="IBM Plex Sans Condensed Bold"/>
              </a:rPr>
              <a:t>absences </a:t>
            </a:r>
          </a:p>
          <a:p>
            <a:pPr algn="l">
              <a:lnSpc>
                <a:spcPts val="2364"/>
              </a:lnSpc>
            </a:pPr>
            <a:r>
              <a:rPr lang="en-US" sz="1798" spc="-1">
                <a:solidFill>
                  <a:srgbClr val="000000"/>
                </a:solidFill>
                <a:latin typeface="IBM Plex Sans Condensed Bold"/>
              </a:rPr>
              <a:t>final grade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0553" y="2460401"/>
            <a:ext cx="5328758" cy="565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2"/>
              </a:lnSpc>
            </a:pPr>
            <a:r>
              <a:rPr lang="en-US" sz="1888">
                <a:solidFill>
                  <a:srgbClr val="000000"/>
                </a:solidFill>
                <a:latin typeface="IBM Plex Sans Condensed"/>
              </a:rPr>
              <a:t> student’s school</a:t>
            </a:r>
          </a:p>
          <a:p>
            <a:pPr algn="l">
              <a:lnSpc>
                <a:spcPts val="2482"/>
              </a:lnSpc>
            </a:pPr>
            <a:r>
              <a:rPr lang="en-US" sz="1888" spc="-1">
                <a:solidFill>
                  <a:srgbClr val="000000"/>
                </a:solidFill>
                <a:latin typeface="IBM Plex Sans Condensed"/>
              </a:rPr>
              <a:t> student’s sex</a:t>
            </a:r>
          </a:p>
          <a:p>
            <a:pPr algn="l">
              <a:lnSpc>
                <a:spcPts val="2482"/>
              </a:lnSpc>
            </a:pPr>
            <a:r>
              <a:rPr lang="en-US" sz="1888" spc="-1">
                <a:solidFill>
                  <a:srgbClr val="000000"/>
                </a:solidFill>
                <a:latin typeface="IBM Plex Sans Condensed"/>
              </a:rPr>
              <a:t> student’s age</a:t>
            </a:r>
          </a:p>
          <a:p>
            <a:pPr algn="l">
              <a:lnSpc>
                <a:spcPts val="2482"/>
              </a:lnSpc>
            </a:pPr>
            <a:r>
              <a:rPr lang="en-US" sz="1888">
                <a:solidFill>
                  <a:srgbClr val="000000"/>
                </a:solidFill>
                <a:latin typeface="IBM Plex Sans Condensed"/>
              </a:rPr>
              <a:t> family size</a:t>
            </a:r>
          </a:p>
          <a:p>
            <a:pPr algn="l">
              <a:lnSpc>
                <a:spcPts val="2482"/>
              </a:lnSpc>
            </a:pPr>
            <a:r>
              <a:rPr lang="en-US" sz="1888" spc="-1">
                <a:solidFill>
                  <a:srgbClr val="000000"/>
                </a:solidFill>
                <a:latin typeface="IBM Plex Sans Condensed"/>
              </a:rPr>
              <a:t> parent’s cohabitation status</a:t>
            </a:r>
          </a:p>
          <a:p>
            <a:pPr algn="l">
              <a:lnSpc>
                <a:spcPts val="2482"/>
              </a:lnSpc>
            </a:pPr>
            <a:r>
              <a:rPr lang="en-US" sz="1888">
                <a:solidFill>
                  <a:srgbClr val="000000"/>
                </a:solidFill>
                <a:latin typeface="IBM Plex Sans Condensed"/>
              </a:rPr>
              <a:t> mother’s education</a:t>
            </a:r>
          </a:p>
          <a:p>
            <a:pPr algn="l">
              <a:lnSpc>
                <a:spcPts val="2482"/>
              </a:lnSpc>
            </a:pPr>
            <a:r>
              <a:rPr lang="en-US" sz="1888" spc="1">
                <a:solidFill>
                  <a:srgbClr val="000000"/>
                </a:solidFill>
                <a:latin typeface="IBM Plex Sans Condensed"/>
              </a:rPr>
              <a:t> home to school travel time</a:t>
            </a:r>
          </a:p>
          <a:p>
            <a:pPr algn="l">
              <a:lnSpc>
                <a:spcPts val="2482"/>
              </a:lnSpc>
            </a:pPr>
            <a:r>
              <a:rPr lang="en-US" sz="1888" spc="1">
                <a:solidFill>
                  <a:srgbClr val="000000"/>
                </a:solidFill>
                <a:latin typeface="IBM Plex Sans Condensed"/>
              </a:rPr>
              <a:t> weekly study time</a:t>
            </a:r>
          </a:p>
          <a:p>
            <a:pPr algn="l">
              <a:lnSpc>
                <a:spcPts val="2482"/>
              </a:lnSpc>
            </a:pPr>
            <a:r>
              <a:rPr lang="en-US" sz="1888" spc="-1">
                <a:solidFill>
                  <a:srgbClr val="000000"/>
                </a:solidFill>
                <a:latin typeface="IBM Plex Sans Condensed"/>
              </a:rPr>
              <a:t> number of past class failures</a:t>
            </a:r>
          </a:p>
          <a:p>
            <a:pPr algn="l">
              <a:lnSpc>
                <a:spcPts val="2482"/>
              </a:lnSpc>
            </a:pPr>
            <a:r>
              <a:rPr lang="en-US" sz="1888" spc="-1">
                <a:solidFill>
                  <a:srgbClr val="000000"/>
                </a:solidFill>
                <a:latin typeface="IBM Plex Sans Condensed"/>
              </a:rPr>
              <a:t> extra educational support</a:t>
            </a:r>
          </a:p>
          <a:p>
            <a:pPr algn="l">
              <a:lnSpc>
                <a:spcPts val="2482"/>
              </a:lnSpc>
            </a:pPr>
            <a:r>
              <a:rPr lang="en-US" sz="1888" spc="-1">
                <a:solidFill>
                  <a:srgbClr val="000000"/>
                </a:solidFill>
                <a:latin typeface="IBM Plex Sans Condensed"/>
              </a:rPr>
              <a:t> family educational support</a:t>
            </a:r>
          </a:p>
          <a:p>
            <a:pPr algn="l">
              <a:lnSpc>
                <a:spcPts val="2482"/>
              </a:lnSpc>
            </a:pPr>
            <a:r>
              <a:rPr lang="en-US" sz="1888">
                <a:solidFill>
                  <a:srgbClr val="000000"/>
                </a:solidFill>
                <a:latin typeface="IBM Plex Sans Condensed"/>
              </a:rPr>
              <a:t> extra paid classes within the course</a:t>
            </a:r>
          </a:p>
          <a:p>
            <a:pPr algn="l">
              <a:lnSpc>
                <a:spcPts val="2482"/>
              </a:lnSpc>
            </a:pPr>
            <a:r>
              <a:rPr lang="en-US" sz="1888">
                <a:solidFill>
                  <a:srgbClr val="000000"/>
                </a:solidFill>
                <a:latin typeface="IBM Plex Sans Condensed"/>
              </a:rPr>
              <a:t> wants to take higher education</a:t>
            </a:r>
          </a:p>
          <a:p>
            <a:pPr algn="l">
              <a:lnSpc>
                <a:spcPts val="2482"/>
              </a:lnSpc>
            </a:pPr>
            <a:r>
              <a:rPr lang="en-US" sz="1888" spc="1">
                <a:solidFill>
                  <a:srgbClr val="000000"/>
                </a:solidFill>
                <a:latin typeface="IBM Plex Sans Condensed"/>
              </a:rPr>
              <a:t> free time after school (from 1 - very low to 5 - very high)</a:t>
            </a:r>
          </a:p>
          <a:p>
            <a:pPr algn="just">
              <a:lnSpc>
                <a:spcPts val="2482"/>
              </a:lnSpc>
            </a:pPr>
            <a:r>
              <a:rPr lang="en-US" sz="1888">
                <a:solidFill>
                  <a:srgbClr val="000000"/>
                </a:solidFill>
                <a:latin typeface="IBM Plex Sans Condensed"/>
              </a:rPr>
              <a:t> current health status ( from 1 - very bad to 5 - very good)  number of school absences</a:t>
            </a:r>
          </a:p>
          <a:p>
            <a:pPr algn="l">
              <a:lnSpc>
                <a:spcPts val="2482"/>
              </a:lnSpc>
            </a:pPr>
            <a:r>
              <a:rPr lang="en-US" sz="1888" spc="-1">
                <a:solidFill>
                  <a:srgbClr val="000000"/>
                </a:solidFill>
                <a:latin typeface="IBM Plex Sans Condensed"/>
              </a:rPr>
              <a:t> final grade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05" y="2911785"/>
            <a:ext cx="10386567" cy="770131"/>
            <a:chOff x="0" y="0"/>
            <a:chExt cx="3877088" cy="287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77088" cy="287474"/>
            </a:xfrm>
            <a:custGeom>
              <a:avLst/>
              <a:gdLst/>
              <a:ahLst/>
              <a:cxnLst/>
              <a:rect l="l" t="t" r="r" b="b"/>
              <a:pathLst>
                <a:path w="3877088" h="287474">
                  <a:moveTo>
                    <a:pt x="11181" y="0"/>
                  </a:moveTo>
                  <a:lnTo>
                    <a:pt x="3865907" y="0"/>
                  </a:lnTo>
                  <a:cubicBezTo>
                    <a:pt x="3872082" y="0"/>
                    <a:pt x="3877088" y="5006"/>
                    <a:pt x="3877088" y="11181"/>
                  </a:cubicBezTo>
                  <a:lnTo>
                    <a:pt x="3877088" y="276293"/>
                  </a:lnTo>
                  <a:cubicBezTo>
                    <a:pt x="3877088" y="279258"/>
                    <a:pt x="3875910" y="282102"/>
                    <a:pt x="3873813" y="284199"/>
                  </a:cubicBezTo>
                  <a:cubicBezTo>
                    <a:pt x="3871716" y="286296"/>
                    <a:pt x="3868872" y="287474"/>
                    <a:pt x="3865907" y="287474"/>
                  </a:cubicBezTo>
                  <a:lnTo>
                    <a:pt x="11181" y="287474"/>
                  </a:lnTo>
                  <a:cubicBezTo>
                    <a:pt x="5006" y="287474"/>
                    <a:pt x="0" y="282468"/>
                    <a:pt x="0" y="276293"/>
                  </a:cubicBezTo>
                  <a:lnTo>
                    <a:pt x="0" y="11181"/>
                  </a:lnTo>
                  <a:cubicBezTo>
                    <a:pt x="0" y="5006"/>
                    <a:pt x="5006" y="0"/>
                    <a:pt x="11181" y="0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77088" cy="325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9405" y="3752778"/>
            <a:ext cx="10386567" cy="766301"/>
            <a:chOff x="0" y="0"/>
            <a:chExt cx="3877088" cy="286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77088" cy="286044"/>
            </a:xfrm>
            <a:custGeom>
              <a:avLst/>
              <a:gdLst/>
              <a:ahLst/>
              <a:cxnLst/>
              <a:rect l="l" t="t" r="r" b="b"/>
              <a:pathLst>
                <a:path w="3877088" h="286044">
                  <a:moveTo>
                    <a:pt x="11181" y="0"/>
                  </a:moveTo>
                  <a:lnTo>
                    <a:pt x="3865907" y="0"/>
                  </a:lnTo>
                  <a:cubicBezTo>
                    <a:pt x="3872082" y="0"/>
                    <a:pt x="3877088" y="5006"/>
                    <a:pt x="3877088" y="11181"/>
                  </a:cubicBezTo>
                  <a:lnTo>
                    <a:pt x="3877088" y="274864"/>
                  </a:lnTo>
                  <a:cubicBezTo>
                    <a:pt x="3877088" y="281039"/>
                    <a:pt x="3872082" y="286044"/>
                    <a:pt x="3865907" y="286044"/>
                  </a:cubicBezTo>
                  <a:lnTo>
                    <a:pt x="11181" y="286044"/>
                  </a:lnTo>
                  <a:cubicBezTo>
                    <a:pt x="8215" y="286044"/>
                    <a:pt x="5372" y="284866"/>
                    <a:pt x="3275" y="282770"/>
                  </a:cubicBezTo>
                  <a:cubicBezTo>
                    <a:pt x="1178" y="280673"/>
                    <a:pt x="0" y="277829"/>
                    <a:pt x="0" y="274864"/>
                  </a:cubicBezTo>
                  <a:lnTo>
                    <a:pt x="0" y="11181"/>
                  </a:lnTo>
                  <a:cubicBezTo>
                    <a:pt x="0" y="5006"/>
                    <a:pt x="5006" y="0"/>
                    <a:pt x="11181" y="0"/>
                  </a:cubicBezTo>
                  <a:close/>
                </a:path>
              </a:pathLst>
            </a:custGeom>
            <a:solidFill>
              <a:srgbClr val="2C2B2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877088" cy="324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93338" y="8100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C2B28"/>
                </a:solidFill>
                <a:latin typeface="Montserrat Medium"/>
              </a:rPr>
              <a:t>Page</a:t>
            </a:r>
          </a:p>
        </p:txBody>
      </p:sp>
      <p:sp>
        <p:nvSpPr>
          <p:cNvPr id="9" name="Freeform 9"/>
          <p:cNvSpPr/>
          <p:nvPr/>
        </p:nvSpPr>
        <p:spPr>
          <a:xfrm>
            <a:off x="16594223" y="68623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594223" y="8130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5850" y="1505588"/>
            <a:ext cx="8535788" cy="104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11"/>
              </a:lnSpc>
            </a:pPr>
            <a:r>
              <a:rPr lang="en-US" sz="8184">
                <a:solidFill>
                  <a:srgbClr val="2C2B28"/>
                </a:solidFill>
                <a:latin typeface="HK Modular"/>
              </a:rPr>
              <a:t>LIBRARIES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0788" y="3050824"/>
            <a:ext cx="576815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dplyr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10788" y="3875991"/>
            <a:ext cx="230711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ggplot2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99405" y="4585754"/>
            <a:ext cx="10386567" cy="770131"/>
            <a:chOff x="0" y="0"/>
            <a:chExt cx="3877088" cy="2874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77088" cy="287474"/>
            </a:xfrm>
            <a:custGeom>
              <a:avLst/>
              <a:gdLst/>
              <a:ahLst/>
              <a:cxnLst/>
              <a:rect l="l" t="t" r="r" b="b"/>
              <a:pathLst>
                <a:path w="3877088" h="287474">
                  <a:moveTo>
                    <a:pt x="11181" y="0"/>
                  </a:moveTo>
                  <a:lnTo>
                    <a:pt x="3865907" y="0"/>
                  </a:lnTo>
                  <a:cubicBezTo>
                    <a:pt x="3872082" y="0"/>
                    <a:pt x="3877088" y="5006"/>
                    <a:pt x="3877088" y="11181"/>
                  </a:cubicBezTo>
                  <a:lnTo>
                    <a:pt x="3877088" y="276293"/>
                  </a:lnTo>
                  <a:cubicBezTo>
                    <a:pt x="3877088" y="279258"/>
                    <a:pt x="3875910" y="282102"/>
                    <a:pt x="3873813" y="284199"/>
                  </a:cubicBezTo>
                  <a:cubicBezTo>
                    <a:pt x="3871716" y="286296"/>
                    <a:pt x="3868872" y="287474"/>
                    <a:pt x="3865907" y="287474"/>
                  </a:cubicBezTo>
                  <a:lnTo>
                    <a:pt x="11181" y="287474"/>
                  </a:lnTo>
                  <a:cubicBezTo>
                    <a:pt x="5006" y="287474"/>
                    <a:pt x="0" y="282468"/>
                    <a:pt x="0" y="276293"/>
                  </a:cubicBezTo>
                  <a:lnTo>
                    <a:pt x="0" y="11181"/>
                  </a:lnTo>
                  <a:cubicBezTo>
                    <a:pt x="0" y="5006"/>
                    <a:pt x="5006" y="0"/>
                    <a:pt x="11181" y="0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877088" cy="325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99405" y="5422560"/>
            <a:ext cx="10386567" cy="766301"/>
            <a:chOff x="0" y="0"/>
            <a:chExt cx="3877088" cy="2860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77088" cy="286044"/>
            </a:xfrm>
            <a:custGeom>
              <a:avLst/>
              <a:gdLst/>
              <a:ahLst/>
              <a:cxnLst/>
              <a:rect l="l" t="t" r="r" b="b"/>
              <a:pathLst>
                <a:path w="3877088" h="286044">
                  <a:moveTo>
                    <a:pt x="11181" y="0"/>
                  </a:moveTo>
                  <a:lnTo>
                    <a:pt x="3865907" y="0"/>
                  </a:lnTo>
                  <a:cubicBezTo>
                    <a:pt x="3872082" y="0"/>
                    <a:pt x="3877088" y="5006"/>
                    <a:pt x="3877088" y="11181"/>
                  </a:cubicBezTo>
                  <a:lnTo>
                    <a:pt x="3877088" y="274864"/>
                  </a:lnTo>
                  <a:cubicBezTo>
                    <a:pt x="3877088" y="281039"/>
                    <a:pt x="3872082" y="286044"/>
                    <a:pt x="3865907" y="286044"/>
                  </a:cubicBezTo>
                  <a:lnTo>
                    <a:pt x="11181" y="286044"/>
                  </a:lnTo>
                  <a:cubicBezTo>
                    <a:pt x="8215" y="286044"/>
                    <a:pt x="5372" y="284866"/>
                    <a:pt x="3275" y="282770"/>
                  </a:cubicBezTo>
                  <a:cubicBezTo>
                    <a:pt x="1178" y="280673"/>
                    <a:pt x="0" y="277829"/>
                    <a:pt x="0" y="274864"/>
                  </a:cubicBezTo>
                  <a:lnTo>
                    <a:pt x="0" y="11181"/>
                  </a:lnTo>
                  <a:cubicBezTo>
                    <a:pt x="0" y="5006"/>
                    <a:pt x="5006" y="0"/>
                    <a:pt x="11181" y="0"/>
                  </a:cubicBezTo>
                  <a:close/>
                </a:path>
              </a:pathLst>
            </a:custGeom>
            <a:solidFill>
              <a:srgbClr val="2C2B2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877088" cy="324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99405" y="6255536"/>
            <a:ext cx="10386567" cy="770131"/>
            <a:chOff x="0" y="0"/>
            <a:chExt cx="3877088" cy="2874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77088" cy="287474"/>
            </a:xfrm>
            <a:custGeom>
              <a:avLst/>
              <a:gdLst/>
              <a:ahLst/>
              <a:cxnLst/>
              <a:rect l="l" t="t" r="r" b="b"/>
              <a:pathLst>
                <a:path w="3877088" h="287474">
                  <a:moveTo>
                    <a:pt x="11181" y="0"/>
                  </a:moveTo>
                  <a:lnTo>
                    <a:pt x="3865907" y="0"/>
                  </a:lnTo>
                  <a:cubicBezTo>
                    <a:pt x="3872082" y="0"/>
                    <a:pt x="3877088" y="5006"/>
                    <a:pt x="3877088" y="11181"/>
                  </a:cubicBezTo>
                  <a:lnTo>
                    <a:pt x="3877088" y="276293"/>
                  </a:lnTo>
                  <a:cubicBezTo>
                    <a:pt x="3877088" y="279258"/>
                    <a:pt x="3875910" y="282102"/>
                    <a:pt x="3873813" y="284199"/>
                  </a:cubicBezTo>
                  <a:cubicBezTo>
                    <a:pt x="3871716" y="286296"/>
                    <a:pt x="3868872" y="287474"/>
                    <a:pt x="3865907" y="287474"/>
                  </a:cubicBezTo>
                  <a:lnTo>
                    <a:pt x="11181" y="287474"/>
                  </a:lnTo>
                  <a:cubicBezTo>
                    <a:pt x="5006" y="287474"/>
                    <a:pt x="0" y="282468"/>
                    <a:pt x="0" y="276293"/>
                  </a:cubicBezTo>
                  <a:lnTo>
                    <a:pt x="0" y="11181"/>
                  </a:lnTo>
                  <a:cubicBezTo>
                    <a:pt x="0" y="5006"/>
                    <a:pt x="5006" y="0"/>
                    <a:pt x="11181" y="0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877088" cy="325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99405" y="7092342"/>
            <a:ext cx="10386567" cy="766301"/>
            <a:chOff x="0" y="0"/>
            <a:chExt cx="3877088" cy="28604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77088" cy="286044"/>
            </a:xfrm>
            <a:custGeom>
              <a:avLst/>
              <a:gdLst/>
              <a:ahLst/>
              <a:cxnLst/>
              <a:rect l="l" t="t" r="r" b="b"/>
              <a:pathLst>
                <a:path w="3877088" h="286044">
                  <a:moveTo>
                    <a:pt x="11181" y="0"/>
                  </a:moveTo>
                  <a:lnTo>
                    <a:pt x="3865907" y="0"/>
                  </a:lnTo>
                  <a:cubicBezTo>
                    <a:pt x="3872082" y="0"/>
                    <a:pt x="3877088" y="5006"/>
                    <a:pt x="3877088" y="11181"/>
                  </a:cubicBezTo>
                  <a:lnTo>
                    <a:pt x="3877088" y="274864"/>
                  </a:lnTo>
                  <a:cubicBezTo>
                    <a:pt x="3877088" y="281039"/>
                    <a:pt x="3872082" y="286044"/>
                    <a:pt x="3865907" y="286044"/>
                  </a:cubicBezTo>
                  <a:lnTo>
                    <a:pt x="11181" y="286044"/>
                  </a:lnTo>
                  <a:cubicBezTo>
                    <a:pt x="8215" y="286044"/>
                    <a:pt x="5372" y="284866"/>
                    <a:pt x="3275" y="282770"/>
                  </a:cubicBezTo>
                  <a:cubicBezTo>
                    <a:pt x="1178" y="280673"/>
                    <a:pt x="0" y="277829"/>
                    <a:pt x="0" y="274864"/>
                  </a:cubicBezTo>
                  <a:lnTo>
                    <a:pt x="0" y="11181"/>
                  </a:lnTo>
                  <a:cubicBezTo>
                    <a:pt x="0" y="5006"/>
                    <a:pt x="5006" y="0"/>
                    <a:pt x="11181" y="0"/>
                  </a:cubicBezTo>
                  <a:close/>
                </a:path>
              </a:pathLst>
            </a:custGeom>
            <a:solidFill>
              <a:srgbClr val="2C2B2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877088" cy="324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99405" y="7925319"/>
            <a:ext cx="10386567" cy="770131"/>
            <a:chOff x="0" y="0"/>
            <a:chExt cx="3877088" cy="28747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77088" cy="287474"/>
            </a:xfrm>
            <a:custGeom>
              <a:avLst/>
              <a:gdLst/>
              <a:ahLst/>
              <a:cxnLst/>
              <a:rect l="l" t="t" r="r" b="b"/>
              <a:pathLst>
                <a:path w="3877088" h="287474">
                  <a:moveTo>
                    <a:pt x="11181" y="0"/>
                  </a:moveTo>
                  <a:lnTo>
                    <a:pt x="3865907" y="0"/>
                  </a:lnTo>
                  <a:cubicBezTo>
                    <a:pt x="3872082" y="0"/>
                    <a:pt x="3877088" y="5006"/>
                    <a:pt x="3877088" y="11181"/>
                  </a:cubicBezTo>
                  <a:lnTo>
                    <a:pt x="3877088" y="276293"/>
                  </a:lnTo>
                  <a:cubicBezTo>
                    <a:pt x="3877088" y="279258"/>
                    <a:pt x="3875910" y="282102"/>
                    <a:pt x="3873813" y="284199"/>
                  </a:cubicBezTo>
                  <a:cubicBezTo>
                    <a:pt x="3871716" y="286296"/>
                    <a:pt x="3868872" y="287474"/>
                    <a:pt x="3865907" y="287474"/>
                  </a:cubicBezTo>
                  <a:lnTo>
                    <a:pt x="11181" y="287474"/>
                  </a:lnTo>
                  <a:cubicBezTo>
                    <a:pt x="5006" y="287474"/>
                    <a:pt x="0" y="282468"/>
                    <a:pt x="0" y="276293"/>
                  </a:cubicBezTo>
                  <a:lnTo>
                    <a:pt x="0" y="11181"/>
                  </a:lnTo>
                  <a:cubicBezTo>
                    <a:pt x="0" y="5006"/>
                    <a:pt x="5006" y="0"/>
                    <a:pt x="11181" y="0"/>
                  </a:cubicBezTo>
                  <a:close/>
                </a:path>
              </a:pathLst>
            </a:custGeom>
            <a:solidFill>
              <a:srgbClr val="A97658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3877088" cy="325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99405" y="8762125"/>
            <a:ext cx="10386567" cy="766301"/>
            <a:chOff x="0" y="0"/>
            <a:chExt cx="3877088" cy="28604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877088" cy="286044"/>
            </a:xfrm>
            <a:custGeom>
              <a:avLst/>
              <a:gdLst/>
              <a:ahLst/>
              <a:cxnLst/>
              <a:rect l="l" t="t" r="r" b="b"/>
              <a:pathLst>
                <a:path w="3877088" h="286044">
                  <a:moveTo>
                    <a:pt x="11181" y="0"/>
                  </a:moveTo>
                  <a:lnTo>
                    <a:pt x="3865907" y="0"/>
                  </a:lnTo>
                  <a:cubicBezTo>
                    <a:pt x="3872082" y="0"/>
                    <a:pt x="3877088" y="5006"/>
                    <a:pt x="3877088" y="11181"/>
                  </a:cubicBezTo>
                  <a:lnTo>
                    <a:pt x="3877088" y="274864"/>
                  </a:lnTo>
                  <a:cubicBezTo>
                    <a:pt x="3877088" y="281039"/>
                    <a:pt x="3872082" y="286044"/>
                    <a:pt x="3865907" y="286044"/>
                  </a:cubicBezTo>
                  <a:lnTo>
                    <a:pt x="11181" y="286044"/>
                  </a:lnTo>
                  <a:cubicBezTo>
                    <a:pt x="8215" y="286044"/>
                    <a:pt x="5372" y="284866"/>
                    <a:pt x="3275" y="282770"/>
                  </a:cubicBezTo>
                  <a:cubicBezTo>
                    <a:pt x="1178" y="280673"/>
                    <a:pt x="0" y="277829"/>
                    <a:pt x="0" y="274864"/>
                  </a:cubicBezTo>
                  <a:lnTo>
                    <a:pt x="0" y="11181"/>
                  </a:lnTo>
                  <a:cubicBezTo>
                    <a:pt x="0" y="5006"/>
                    <a:pt x="5006" y="0"/>
                    <a:pt x="11181" y="0"/>
                  </a:cubicBezTo>
                  <a:close/>
                </a:path>
              </a:pathLst>
            </a:custGeom>
            <a:solidFill>
              <a:srgbClr val="2C2B2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3877088" cy="324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049171" y="2105976"/>
            <a:ext cx="7238829" cy="7752008"/>
            <a:chOff x="0" y="0"/>
            <a:chExt cx="9651772" cy="10336011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/>
            <a:srcRect l="18834" r="18834"/>
            <a:stretch>
              <a:fillRect/>
            </a:stretch>
          </p:blipFill>
          <p:spPr>
            <a:xfrm>
              <a:off x="0" y="0"/>
              <a:ext cx="9651772" cy="10336011"/>
            </a:xfrm>
            <a:prstGeom prst="rect">
              <a:avLst/>
            </a:prstGeom>
          </p:spPr>
        </p:pic>
      </p:grpSp>
      <p:sp>
        <p:nvSpPr>
          <p:cNvPr id="34" name="TextBox 34"/>
          <p:cNvSpPr txBox="1"/>
          <p:nvPr/>
        </p:nvSpPr>
        <p:spPr>
          <a:xfrm>
            <a:off x="2510788" y="4692516"/>
            <a:ext cx="576815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tidyr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10788" y="5537741"/>
            <a:ext cx="576815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VIM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412515" y="6389142"/>
            <a:ext cx="576815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caret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12515" y="7206642"/>
            <a:ext cx="576815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corrplot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412515" y="8058924"/>
            <a:ext cx="576815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cluster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412515" y="8876425"/>
            <a:ext cx="576815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tidyverse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79980" y="3854234"/>
            <a:ext cx="230711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patchwork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779980" y="3021258"/>
            <a:ext cx="230711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purrr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779980" y="4681004"/>
            <a:ext cx="230711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visdat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79980" y="5517810"/>
            <a:ext cx="230711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factoextra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779980" y="6350786"/>
            <a:ext cx="230711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Montserrat"/>
              </a:rPr>
              <a:t>FunCluster</a:t>
            </a:r>
          </a:p>
        </p:txBody>
      </p:sp>
      <p:sp>
        <p:nvSpPr>
          <p:cNvPr id="45" name="Freeform 45"/>
          <p:cNvSpPr/>
          <p:nvPr/>
        </p:nvSpPr>
        <p:spPr>
          <a:xfrm>
            <a:off x="1028700" y="703679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7641" y="8053366"/>
            <a:ext cx="4584920" cy="801083"/>
          </a:xfrm>
          <a:custGeom>
            <a:avLst/>
            <a:gdLst/>
            <a:ahLst/>
            <a:cxnLst/>
            <a:rect l="l" t="t" r="r" b="b"/>
            <a:pathLst>
              <a:path w="4584920" h="801083">
                <a:moveTo>
                  <a:pt x="0" y="0"/>
                </a:moveTo>
                <a:lnTo>
                  <a:pt x="4584920" y="0"/>
                </a:lnTo>
                <a:lnTo>
                  <a:pt x="4584920" y="801083"/>
                </a:lnTo>
                <a:lnTo>
                  <a:pt x="0" y="801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120889" y="1375909"/>
            <a:ext cx="12855072" cy="9302448"/>
          </a:xfrm>
          <a:custGeom>
            <a:avLst/>
            <a:gdLst/>
            <a:ahLst/>
            <a:cxnLst/>
            <a:rect l="l" t="t" r="r" b="b"/>
            <a:pathLst>
              <a:path w="12855072" h="9302448">
                <a:moveTo>
                  <a:pt x="0" y="0"/>
                </a:moveTo>
                <a:lnTo>
                  <a:pt x="12855072" y="0"/>
                </a:lnTo>
                <a:lnTo>
                  <a:pt x="12855072" y="9302448"/>
                </a:lnTo>
                <a:lnTo>
                  <a:pt x="0" y="930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51221" y="3924300"/>
            <a:ext cx="10420927" cy="5718517"/>
          </a:xfrm>
          <a:custGeom>
            <a:avLst/>
            <a:gdLst/>
            <a:ahLst/>
            <a:cxnLst/>
            <a:rect l="l" t="t" r="r" b="b"/>
            <a:pathLst>
              <a:path w="10108078" h="5075119">
                <a:moveTo>
                  <a:pt x="0" y="0"/>
                </a:moveTo>
                <a:lnTo>
                  <a:pt x="10108078" y="0"/>
                </a:lnTo>
                <a:lnTo>
                  <a:pt x="10108078" y="5075120"/>
                </a:lnTo>
                <a:lnTo>
                  <a:pt x="0" y="507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456895"/>
            <a:ext cx="13702387" cy="88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3"/>
              </a:lnSpc>
            </a:pPr>
            <a:r>
              <a:rPr lang="en-US" sz="6918">
                <a:solidFill>
                  <a:srgbClr val="FFFFFF"/>
                </a:solidFill>
                <a:latin typeface="HK Modular"/>
              </a:rPr>
              <a:t>DATA UNDERSTANDING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256811" y="3130145"/>
            <a:ext cx="4295750" cy="1214016"/>
          </a:xfrm>
          <a:custGeom>
            <a:avLst/>
            <a:gdLst/>
            <a:ahLst/>
            <a:cxnLst/>
            <a:rect l="l" t="t" r="r" b="b"/>
            <a:pathLst>
              <a:path w="4295750" h="1214016">
                <a:moveTo>
                  <a:pt x="0" y="0"/>
                </a:moveTo>
                <a:lnTo>
                  <a:pt x="4295750" y="0"/>
                </a:lnTo>
                <a:lnTo>
                  <a:pt x="4295750" y="1214017"/>
                </a:lnTo>
                <a:lnTo>
                  <a:pt x="0" y="1214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5851" y="7637167"/>
            <a:ext cx="5088499" cy="41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9"/>
              </a:lnSpc>
            </a:pPr>
            <a:r>
              <a:rPr lang="en-US" sz="2364">
                <a:solidFill>
                  <a:srgbClr val="FFFFFF"/>
                </a:solidFill>
                <a:latin typeface="Montserrat Bold"/>
              </a:rPr>
              <a:t>No Duplicates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100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9" name="Freeform 9"/>
          <p:cNvSpPr/>
          <p:nvPr/>
        </p:nvSpPr>
        <p:spPr>
          <a:xfrm>
            <a:off x="1896026" y="67013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29585" y="8130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89887" y="3386232"/>
            <a:ext cx="6017307" cy="41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9"/>
              </a:lnSpc>
            </a:pPr>
            <a:r>
              <a:rPr lang="en-US" sz="2364" dirty="0">
                <a:solidFill>
                  <a:srgbClr val="FFFFFF"/>
                </a:solidFill>
                <a:latin typeface="Montserrat Bold"/>
              </a:rPr>
              <a:t>Categorical Columns Visualization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2594662" y="4344162"/>
            <a:ext cx="810024" cy="799338"/>
          </a:xfrm>
          <a:prstGeom prst="line">
            <a:avLst/>
          </a:prstGeom>
          <a:ln w="76200" cap="flat">
            <a:solidFill>
              <a:srgbClr val="C59F5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>
            <a:off x="3429672" y="4368419"/>
            <a:ext cx="859121" cy="746319"/>
          </a:xfrm>
          <a:prstGeom prst="line">
            <a:avLst/>
          </a:prstGeom>
          <a:ln w="76200" cap="flat">
            <a:solidFill>
              <a:srgbClr val="C59F5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4" name="Group 14"/>
          <p:cNvGrpSpPr/>
          <p:nvPr/>
        </p:nvGrpSpPr>
        <p:grpSpPr>
          <a:xfrm>
            <a:off x="423265" y="5246819"/>
            <a:ext cx="2836836" cy="1121361"/>
            <a:chOff x="0" y="0"/>
            <a:chExt cx="747150" cy="2953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7150" cy="295338"/>
            </a:xfrm>
            <a:custGeom>
              <a:avLst/>
              <a:gdLst/>
              <a:ahLst/>
              <a:cxnLst/>
              <a:rect l="l" t="t" r="r" b="b"/>
              <a:pathLst>
                <a:path w="747150" h="295338">
                  <a:moveTo>
                    <a:pt x="40936" y="0"/>
                  </a:moveTo>
                  <a:lnTo>
                    <a:pt x="706214" y="0"/>
                  </a:lnTo>
                  <a:cubicBezTo>
                    <a:pt x="717071" y="0"/>
                    <a:pt x="727483" y="4313"/>
                    <a:pt x="735160" y="11990"/>
                  </a:cubicBezTo>
                  <a:cubicBezTo>
                    <a:pt x="742837" y="19667"/>
                    <a:pt x="747150" y="30079"/>
                    <a:pt x="747150" y="40936"/>
                  </a:cubicBezTo>
                  <a:lnTo>
                    <a:pt x="747150" y="254402"/>
                  </a:lnTo>
                  <a:cubicBezTo>
                    <a:pt x="747150" y="265259"/>
                    <a:pt x="742837" y="275671"/>
                    <a:pt x="735160" y="283348"/>
                  </a:cubicBezTo>
                  <a:cubicBezTo>
                    <a:pt x="727483" y="291025"/>
                    <a:pt x="717071" y="295338"/>
                    <a:pt x="706214" y="295338"/>
                  </a:cubicBezTo>
                  <a:lnTo>
                    <a:pt x="40936" y="295338"/>
                  </a:lnTo>
                  <a:cubicBezTo>
                    <a:pt x="30079" y="295338"/>
                    <a:pt x="19667" y="291025"/>
                    <a:pt x="11990" y="283348"/>
                  </a:cubicBezTo>
                  <a:cubicBezTo>
                    <a:pt x="4313" y="275671"/>
                    <a:pt x="0" y="265259"/>
                    <a:pt x="0" y="254402"/>
                  </a:cubicBezTo>
                  <a:lnTo>
                    <a:pt x="0" y="40936"/>
                  </a:lnTo>
                  <a:cubicBezTo>
                    <a:pt x="0" y="30079"/>
                    <a:pt x="4313" y="19667"/>
                    <a:pt x="11990" y="11990"/>
                  </a:cubicBezTo>
                  <a:cubicBezTo>
                    <a:pt x="19667" y="4313"/>
                    <a:pt x="30079" y="0"/>
                    <a:pt x="40936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47150" cy="333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11 Categorical columns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87244" y="5265813"/>
            <a:ext cx="2836836" cy="1121361"/>
            <a:chOff x="0" y="0"/>
            <a:chExt cx="747150" cy="2953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7150" cy="295338"/>
            </a:xfrm>
            <a:custGeom>
              <a:avLst/>
              <a:gdLst/>
              <a:ahLst/>
              <a:cxnLst/>
              <a:rect l="l" t="t" r="r" b="b"/>
              <a:pathLst>
                <a:path w="747150" h="295338">
                  <a:moveTo>
                    <a:pt x="40936" y="0"/>
                  </a:moveTo>
                  <a:lnTo>
                    <a:pt x="706214" y="0"/>
                  </a:lnTo>
                  <a:cubicBezTo>
                    <a:pt x="717071" y="0"/>
                    <a:pt x="727483" y="4313"/>
                    <a:pt x="735160" y="11990"/>
                  </a:cubicBezTo>
                  <a:cubicBezTo>
                    <a:pt x="742837" y="19667"/>
                    <a:pt x="747150" y="30079"/>
                    <a:pt x="747150" y="40936"/>
                  </a:cubicBezTo>
                  <a:lnTo>
                    <a:pt x="747150" y="254402"/>
                  </a:lnTo>
                  <a:cubicBezTo>
                    <a:pt x="747150" y="265259"/>
                    <a:pt x="742837" y="275671"/>
                    <a:pt x="735160" y="283348"/>
                  </a:cubicBezTo>
                  <a:cubicBezTo>
                    <a:pt x="727483" y="291025"/>
                    <a:pt x="717071" y="295338"/>
                    <a:pt x="706214" y="295338"/>
                  </a:cubicBezTo>
                  <a:lnTo>
                    <a:pt x="40936" y="295338"/>
                  </a:lnTo>
                  <a:cubicBezTo>
                    <a:pt x="30079" y="295338"/>
                    <a:pt x="19667" y="291025"/>
                    <a:pt x="11990" y="283348"/>
                  </a:cubicBezTo>
                  <a:cubicBezTo>
                    <a:pt x="4313" y="275671"/>
                    <a:pt x="0" y="265259"/>
                    <a:pt x="0" y="254402"/>
                  </a:cubicBezTo>
                  <a:lnTo>
                    <a:pt x="0" y="40936"/>
                  </a:lnTo>
                  <a:cubicBezTo>
                    <a:pt x="0" y="30079"/>
                    <a:pt x="4313" y="19667"/>
                    <a:pt x="11990" y="11990"/>
                  </a:cubicBezTo>
                  <a:cubicBezTo>
                    <a:pt x="19667" y="4313"/>
                    <a:pt x="30079" y="0"/>
                    <a:pt x="40936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47150" cy="333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7 Numerical columns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7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5341" y="2511553"/>
            <a:ext cx="3028948" cy="875037"/>
            <a:chOff x="0" y="0"/>
            <a:chExt cx="797748" cy="2304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7748" cy="230462"/>
            </a:xfrm>
            <a:custGeom>
              <a:avLst/>
              <a:gdLst/>
              <a:ahLst/>
              <a:cxnLst/>
              <a:rect l="l" t="t" r="r" b="b"/>
              <a:pathLst>
                <a:path w="797748" h="230462">
                  <a:moveTo>
                    <a:pt x="38340" y="0"/>
                  </a:moveTo>
                  <a:lnTo>
                    <a:pt x="759408" y="0"/>
                  </a:lnTo>
                  <a:cubicBezTo>
                    <a:pt x="780582" y="0"/>
                    <a:pt x="797748" y="17165"/>
                    <a:pt x="797748" y="38340"/>
                  </a:cubicBezTo>
                  <a:lnTo>
                    <a:pt x="797748" y="192123"/>
                  </a:lnTo>
                  <a:cubicBezTo>
                    <a:pt x="797748" y="213297"/>
                    <a:pt x="780582" y="230462"/>
                    <a:pt x="759408" y="230462"/>
                  </a:cubicBezTo>
                  <a:lnTo>
                    <a:pt x="38340" y="230462"/>
                  </a:lnTo>
                  <a:cubicBezTo>
                    <a:pt x="28171" y="230462"/>
                    <a:pt x="18420" y="226423"/>
                    <a:pt x="11229" y="219233"/>
                  </a:cubicBezTo>
                  <a:cubicBezTo>
                    <a:pt x="4039" y="212043"/>
                    <a:pt x="0" y="202291"/>
                    <a:pt x="0" y="192123"/>
                  </a:cubicBezTo>
                  <a:lnTo>
                    <a:pt x="0" y="38340"/>
                  </a:lnTo>
                  <a:cubicBezTo>
                    <a:pt x="0" y="17165"/>
                    <a:pt x="17165" y="0"/>
                    <a:pt x="3834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C2B2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7748" cy="26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Semi-Bold"/>
                </a:rPr>
                <a:t>Outliers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45828" y="0"/>
            <a:ext cx="7442172" cy="10287000"/>
            <a:chOff x="0" y="0"/>
            <a:chExt cx="9922897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6035" r="26035"/>
            <a:stretch>
              <a:fillRect/>
            </a:stretch>
          </p:blipFill>
          <p:spPr>
            <a:xfrm>
              <a:off x="0" y="0"/>
              <a:ext cx="9922897" cy="13716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373077" y="3548515"/>
            <a:ext cx="5768053" cy="5732968"/>
          </a:xfrm>
          <a:custGeom>
            <a:avLst/>
            <a:gdLst/>
            <a:ahLst/>
            <a:cxnLst/>
            <a:rect l="l" t="t" r="r" b="b"/>
            <a:pathLst>
              <a:path w="5768053" h="5732968">
                <a:moveTo>
                  <a:pt x="0" y="0"/>
                </a:moveTo>
                <a:lnTo>
                  <a:pt x="5768054" y="0"/>
                </a:lnTo>
                <a:lnTo>
                  <a:pt x="5768054" y="5732968"/>
                </a:lnTo>
                <a:lnTo>
                  <a:pt x="0" y="573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445761"/>
            <a:ext cx="12458786" cy="98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8"/>
              </a:lnSpc>
            </a:pPr>
            <a:r>
              <a:rPr lang="en-US" sz="7044">
                <a:solidFill>
                  <a:srgbClr val="FFFFFF"/>
                </a:solidFill>
                <a:latin typeface="HK Modular"/>
              </a:rPr>
              <a:t>DATA PREPARATION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100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912806" y="68623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29585" y="8130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07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624087" y="2842141"/>
            <a:ext cx="5942826" cy="1412749"/>
            <a:chOff x="0" y="0"/>
            <a:chExt cx="1565189" cy="3720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5189" cy="372082"/>
            </a:xfrm>
            <a:custGeom>
              <a:avLst/>
              <a:gdLst/>
              <a:ahLst/>
              <a:cxnLst/>
              <a:rect l="l" t="t" r="r" b="b"/>
              <a:pathLst>
                <a:path w="1565189" h="372082">
                  <a:moveTo>
                    <a:pt x="19541" y="0"/>
                  </a:moveTo>
                  <a:lnTo>
                    <a:pt x="1545648" y="0"/>
                  </a:lnTo>
                  <a:cubicBezTo>
                    <a:pt x="1550830" y="0"/>
                    <a:pt x="1555801" y="2059"/>
                    <a:pt x="1559465" y="5723"/>
                  </a:cubicBezTo>
                  <a:cubicBezTo>
                    <a:pt x="1563130" y="9388"/>
                    <a:pt x="1565189" y="14358"/>
                    <a:pt x="1565189" y="19541"/>
                  </a:cubicBezTo>
                  <a:lnTo>
                    <a:pt x="1565189" y="352541"/>
                  </a:lnTo>
                  <a:cubicBezTo>
                    <a:pt x="1565189" y="357724"/>
                    <a:pt x="1563130" y="362694"/>
                    <a:pt x="1559465" y="366359"/>
                  </a:cubicBezTo>
                  <a:cubicBezTo>
                    <a:pt x="1555801" y="370023"/>
                    <a:pt x="1550830" y="372082"/>
                    <a:pt x="1545648" y="372082"/>
                  </a:cubicBezTo>
                  <a:lnTo>
                    <a:pt x="19541" y="372082"/>
                  </a:lnTo>
                  <a:cubicBezTo>
                    <a:pt x="14358" y="372082"/>
                    <a:pt x="9388" y="370023"/>
                    <a:pt x="5723" y="366359"/>
                  </a:cubicBezTo>
                  <a:cubicBezTo>
                    <a:pt x="2059" y="362694"/>
                    <a:pt x="0" y="357724"/>
                    <a:pt x="0" y="352541"/>
                  </a:cubicBezTo>
                  <a:lnTo>
                    <a:pt x="0" y="19541"/>
                  </a:lnTo>
                  <a:cubicBezTo>
                    <a:pt x="0" y="14358"/>
                    <a:pt x="2059" y="9388"/>
                    <a:pt x="5723" y="5723"/>
                  </a:cubicBezTo>
                  <a:cubicBezTo>
                    <a:pt x="9388" y="2059"/>
                    <a:pt x="14358" y="0"/>
                    <a:pt x="19541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65189" cy="410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We used </a:t>
              </a:r>
              <a:r>
                <a:rPr lang="en-US" sz="2400">
                  <a:solidFill>
                    <a:srgbClr val="000000"/>
                  </a:solidFill>
                  <a:latin typeface="Montserrat Bold"/>
                </a:rPr>
                <a:t>Tukey’s method </a:t>
              </a:r>
              <a:r>
                <a:rPr lang="en-US" sz="2400">
                  <a:solidFill>
                    <a:srgbClr val="000000"/>
                  </a:solidFill>
                  <a:latin typeface="Montserrat"/>
                </a:rPr>
                <a:t>to identify the Outliers numericaly. 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1595501" y="4694684"/>
            <a:ext cx="0" cy="2247979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6" name="Group 16"/>
          <p:cNvGrpSpPr/>
          <p:nvPr/>
        </p:nvGrpSpPr>
        <p:grpSpPr>
          <a:xfrm>
            <a:off x="8624087" y="7391156"/>
            <a:ext cx="5942826" cy="1412749"/>
            <a:chOff x="0" y="0"/>
            <a:chExt cx="1565189" cy="3720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5189" cy="372082"/>
            </a:xfrm>
            <a:custGeom>
              <a:avLst/>
              <a:gdLst/>
              <a:ahLst/>
              <a:cxnLst/>
              <a:rect l="l" t="t" r="r" b="b"/>
              <a:pathLst>
                <a:path w="1565189" h="372082">
                  <a:moveTo>
                    <a:pt x="19541" y="0"/>
                  </a:moveTo>
                  <a:lnTo>
                    <a:pt x="1545648" y="0"/>
                  </a:lnTo>
                  <a:cubicBezTo>
                    <a:pt x="1550830" y="0"/>
                    <a:pt x="1555801" y="2059"/>
                    <a:pt x="1559465" y="5723"/>
                  </a:cubicBezTo>
                  <a:cubicBezTo>
                    <a:pt x="1563130" y="9388"/>
                    <a:pt x="1565189" y="14358"/>
                    <a:pt x="1565189" y="19541"/>
                  </a:cubicBezTo>
                  <a:lnTo>
                    <a:pt x="1565189" y="352541"/>
                  </a:lnTo>
                  <a:cubicBezTo>
                    <a:pt x="1565189" y="357724"/>
                    <a:pt x="1563130" y="362694"/>
                    <a:pt x="1559465" y="366359"/>
                  </a:cubicBezTo>
                  <a:cubicBezTo>
                    <a:pt x="1555801" y="370023"/>
                    <a:pt x="1550830" y="372082"/>
                    <a:pt x="1545648" y="372082"/>
                  </a:cubicBezTo>
                  <a:lnTo>
                    <a:pt x="19541" y="372082"/>
                  </a:lnTo>
                  <a:cubicBezTo>
                    <a:pt x="14358" y="372082"/>
                    <a:pt x="9388" y="370023"/>
                    <a:pt x="5723" y="366359"/>
                  </a:cubicBezTo>
                  <a:cubicBezTo>
                    <a:pt x="2059" y="362694"/>
                    <a:pt x="0" y="357724"/>
                    <a:pt x="0" y="352541"/>
                  </a:cubicBezTo>
                  <a:lnTo>
                    <a:pt x="0" y="19541"/>
                  </a:lnTo>
                  <a:cubicBezTo>
                    <a:pt x="0" y="14358"/>
                    <a:pt x="2059" y="9388"/>
                    <a:pt x="5723" y="5723"/>
                  </a:cubicBezTo>
                  <a:cubicBezTo>
                    <a:pt x="9388" y="2059"/>
                    <a:pt x="14358" y="0"/>
                    <a:pt x="19541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565189" cy="410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We assigned </a:t>
              </a:r>
              <a:r>
                <a:rPr lang="en-US" sz="2400">
                  <a:solidFill>
                    <a:srgbClr val="000000"/>
                  </a:solidFill>
                  <a:latin typeface="Montserrat Bold"/>
                </a:rPr>
                <a:t>NA</a:t>
              </a:r>
              <a:r>
                <a:rPr lang="en-US" sz="2400">
                  <a:solidFill>
                    <a:srgbClr val="000000"/>
                  </a:solidFill>
                  <a:latin typeface="Montserrat"/>
                </a:rPr>
                <a:t> values to the Outliers .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4664755" y="2987171"/>
            <a:ext cx="2952752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Freeform 20"/>
          <p:cNvSpPr/>
          <p:nvPr/>
        </p:nvSpPr>
        <p:spPr>
          <a:xfrm>
            <a:off x="15336174" y="703679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7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5341" y="2511553"/>
            <a:ext cx="3028948" cy="875037"/>
            <a:chOff x="0" y="0"/>
            <a:chExt cx="797748" cy="2304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7748" cy="230462"/>
            </a:xfrm>
            <a:custGeom>
              <a:avLst/>
              <a:gdLst/>
              <a:ahLst/>
              <a:cxnLst/>
              <a:rect l="l" t="t" r="r" b="b"/>
              <a:pathLst>
                <a:path w="797748" h="230462">
                  <a:moveTo>
                    <a:pt x="38340" y="0"/>
                  </a:moveTo>
                  <a:lnTo>
                    <a:pt x="759408" y="0"/>
                  </a:lnTo>
                  <a:cubicBezTo>
                    <a:pt x="780582" y="0"/>
                    <a:pt x="797748" y="17165"/>
                    <a:pt x="797748" y="38340"/>
                  </a:cubicBezTo>
                  <a:lnTo>
                    <a:pt x="797748" y="192123"/>
                  </a:lnTo>
                  <a:cubicBezTo>
                    <a:pt x="797748" y="213297"/>
                    <a:pt x="780582" y="230462"/>
                    <a:pt x="759408" y="230462"/>
                  </a:cubicBezTo>
                  <a:lnTo>
                    <a:pt x="38340" y="230462"/>
                  </a:lnTo>
                  <a:cubicBezTo>
                    <a:pt x="28171" y="230462"/>
                    <a:pt x="18420" y="226423"/>
                    <a:pt x="11229" y="219233"/>
                  </a:cubicBezTo>
                  <a:cubicBezTo>
                    <a:pt x="4039" y="212043"/>
                    <a:pt x="0" y="202291"/>
                    <a:pt x="0" y="192123"/>
                  </a:cubicBezTo>
                  <a:lnTo>
                    <a:pt x="0" y="38340"/>
                  </a:lnTo>
                  <a:cubicBezTo>
                    <a:pt x="0" y="17165"/>
                    <a:pt x="17165" y="0"/>
                    <a:pt x="3834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2C2B2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7748" cy="268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Semi-Bold"/>
                </a:rPr>
                <a:t>Missing Values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45828" y="0"/>
            <a:ext cx="7442172" cy="10287000"/>
            <a:chOff x="0" y="0"/>
            <a:chExt cx="9922897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6035" r="26035"/>
            <a:stretch>
              <a:fillRect/>
            </a:stretch>
          </p:blipFill>
          <p:spPr>
            <a:xfrm>
              <a:off x="0" y="0"/>
              <a:ext cx="9922897" cy="13716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675341" y="3900940"/>
            <a:ext cx="6910571" cy="6034381"/>
          </a:xfrm>
          <a:custGeom>
            <a:avLst/>
            <a:gdLst/>
            <a:ahLst/>
            <a:cxnLst/>
            <a:rect l="l" t="t" r="r" b="b"/>
            <a:pathLst>
              <a:path w="6910571" h="6034381">
                <a:moveTo>
                  <a:pt x="0" y="0"/>
                </a:moveTo>
                <a:lnTo>
                  <a:pt x="6910571" y="0"/>
                </a:lnTo>
                <a:lnTo>
                  <a:pt x="6910571" y="6034381"/>
                </a:lnTo>
                <a:lnTo>
                  <a:pt x="0" y="6034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40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664755" y="2987171"/>
            <a:ext cx="2952752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9" name="Group 9"/>
          <p:cNvGrpSpPr/>
          <p:nvPr/>
        </p:nvGrpSpPr>
        <p:grpSpPr>
          <a:xfrm>
            <a:off x="8816368" y="2702840"/>
            <a:ext cx="5750546" cy="1284562"/>
            <a:chOff x="0" y="0"/>
            <a:chExt cx="1514547" cy="3383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4547" cy="338321"/>
            </a:xfrm>
            <a:custGeom>
              <a:avLst/>
              <a:gdLst/>
              <a:ahLst/>
              <a:cxnLst/>
              <a:rect l="l" t="t" r="r" b="b"/>
              <a:pathLst>
                <a:path w="1514547" h="338321">
                  <a:moveTo>
                    <a:pt x="20194" y="0"/>
                  </a:moveTo>
                  <a:lnTo>
                    <a:pt x="1494353" y="0"/>
                  </a:lnTo>
                  <a:cubicBezTo>
                    <a:pt x="1505506" y="0"/>
                    <a:pt x="1514547" y="9041"/>
                    <a:pt x="1514547" y="20194"/>
                  </a:cubicBezTo>
                  <a:lnTo>
                    <a:pt x="1514547" y="318126"/>
                  </a:lnTo>
                  <a:cubicBezTo>
                    <a:pt x="1514547" y="329279"/>
                    <a:pt x="1505506" y="338321"/>
                    <a:pt x="1494353" y="338321"/>
                  </a:cubicBezTo>
                  <a:lnTo>
                    <a:pt x="20194" y="338321"/>
                  </a:lnTo>
                  <a:cubicBezTo>
                    <a:pt x="14839" y="338321"/>
                    <a:pt x="9702" y="336193"/>
                    <a:pt x="5915" y="332406"/>
                  </a:cubicBezTo>
                  <a:cubicBezTo>
                    <a:pt x="2128" y="328619"/>
                    <a:pt x="0" y="323482"/>
                    <a:pt x="0" y="318126"/>
                  </a:cubicBezTo>
                  <a:lnTo>
                    <a:pt x="0" y="20194"/>
                  </a:lnTo>
                  <a:cubicBezTo>
                    <a:pt x="0" y="9041"/>
                    <a:pt x="9041" y="0"/>
                    <a:pt x="20194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14547" cy="376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We used  the </a:t>
              </a:r>
              <a:r>
                <a:rPr lang="en-US" sz="2400">
                  <a:solidFill>
                    <a:srgbClr val="000000"/>
                  </a:solidFill>
                  <a:latin typeface="Montserrat Bold"/>
                </a:rPr>
                <a:t>KNN method </a:t>
              </a:r>
              <a:r>
                <a:rPr lang="en-US" sz="2400">
                  <a:solidFill>
                    <a:srgbClr val="000000"/>
                  </a:solidFill>
                  <a:latin typeface="Montserrat"/>
                </a:rPr>
                <a:t>to impute the missing values. 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1644021" y="4116752"/>
            <a:ext cx="0" cy="1150021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Freeform 13"/>
          <p:cNvSpPr/>
          <p:nvPr/>
        </p:nvSpPr>
        <p:spPr>
          <a:xfrm>
            <a:off x="9134475" y="5409648"/>
            <a:ext cx="5326662" cy="4662822"/>
          </a:xfrm>
          <a:custGeom>
            <a:avLst/>
            <a:gdLst/>
            <a:ahLst/>
            <a:cxnLst/>
            <a:rect l="l" t="t" r="r" b="b"/>
            <a:pathLst>
              <a:path w="5326662" h="4662822">
                <a:moveTo>
                  <a:pt x="0" y="0"/>
                </a:moveTo>
                <a:lnTo>
                  <a:pt x="5326662" y="0"/>
                </a:lnTo>
                <a:lnTo>
                  <a:pt x="5326662" y="4662822"/>
                </a:lnTo>
                <a:lnTo>
                  <a:pt x="0" y="466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707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445761"/>
            <a:ext cx="12458786" cy="98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8"/>
              </a:lnSpc>
            </a:pPr>
            <a:r>
              <a:rPr lang="en-US" sz="7044">
                <a:solidFill>
                  <a:srgbClr val="FFFFFF"/>
                </a:solidFill>
                <a:latin typeface="HK Modular"/>
              </a:rPr>
              <a:t>DATA PREPARATION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100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16" name="Freeform 16"/>
          <p:cNvSpPr/>
          <p:nvPr/>
        </p:nvSpPr>
        <p:spPr>
          <a:xfrm>
            <a:off x="1912806" y="68623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29585" y="8130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08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336174" y="703679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7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493" y="6239047"/>
            <a:ext cx="5750546" cy="1284562"/>
            <a:chOff x="0" y="0"/>
            <a:chExt cx="1514547" cy="338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4547" cy="338321"/>
            </a:xfrm>
            <a:custGeom>
              <a:avLst/>
              <a:gdLst/>
              <a:ahLst/>
              <a:cxnLst/>
              <a:rect l="l" t="t" r="r" b="b"/>
              <a:pathLst>
                <a:path w="1514547" h="338321">
                  <a:moveTo>
                    <a:pt x="20194" y="0"/>
                  </a:moveTo>
                  <a:lnTo>
                    <a:pt x="1494353" y="0"/>
                  </a:lnTo>
                  <a:cubicBezTo>
                    <a:pt x="1505506" y="0"/>
                    <a:pt x="1514547" y="9041"/>
                    <a:pt x="1514547" y="20194"/>
                  </a:cubicBezTo>
                  <a:lnTo>
                    <a:pt x="1514547" y="318126"/>
                  </a:lnTo>
                  <a:cubicBezTo>
                    <a:pt x="1514547" y="329279"/>
                    <a:pt x="1505506" y="338321"/>
                    <a:pt x="1494353" y="338321"/>
                  </a:cubicBezTo>
                  <a:lnTo>
                    <a:pt x="20194" y="338321"/>
                  </a:lnTo>
                  <a:cubicBezTo>
                    <a:pt x="14839" y="338321"/>
                    <a:pt x="9702" y="336193"/>
                    <a:pt x="5915" y="332406"/>
                  </a:cubicBezTo>
                  <a:cubicBezTo>
                    <a:pt x="2128" y="328619"/>
                    <a:pt x="0" y="323482"/>
                    <a:pt x="0" y="318126"/>
                  </a:cubicBezTo>
                  <a:lnTo>
                    <a:pt x="0" y="20194"/>
                  </a:lnTo>
                  <a:cubicBezTo>
                    <a:pt x="0" y="9041"/>
                    <a:pt x="9041" y="0"/>
                    <a:pt x="20194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14547" cy="376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/>
                </a:rPr>
                <a:t>We used  the </a:t>
              </a:r>
              <a:r>
                <a:rPr lang="en-US" sz="2400">
                  <a:solidFill>
                    <a:srgbClr val="000000"/>
                  </a:solidFill>
                  <a:latin typeface="Montserrat Bold"/>
                </a:rPr>
                <a:t>One  Hot encoding method </a:t>
              </a:r>
              <a:r>
                <a:rPr lang="en-US" sz="2400">
                  <a:solidFill>
                    <a:srgbClr val="000000"/>
                  </a:solidFill>
                  <a:latin typeface="Montserrat"/>
                </a:rPr>
                <a:t>to encode them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3317866" y="4936627"/>
            <a:ext cx="0" cy="1150021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Freeform 6"/>
          <p:cNvSpPr/>
          <p:nvPr/>
        </p:nvSpPr>
        <p:spPr>
          <a:xfrm>
            <a:off x="15336174" y="703679"/>
            <a:ext cx="1923126" cy="665882"/>
          </a:xfrm>
          <a:custGeom>
            <a:avLst/>
            <a:gdLst/>
            <a:ahLst/>
            <a:cxnLst/>
            <a:rect l="l" t="t" r="r" b="b"/>
            <a:pathLst>
              <a:path w="1923126" h="665882">
                <a:moveTo>
                  <a:pt x="0" y="0"/>
                </a:moveTo>
                <a:lnTo>
                  <a:pt x="1923126" y="0"/>
                </a:lnTo>
                <a:lnTo>
                  <a:pt x="1923126" y="665882"/>
                </a:lnTo>
                <a:lnTo>
                  <a:pt x="0" y="665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34152" y="3982211"/>
            <a:ext cx="3491227" cy="713786"/>
            <a:chOff x="0" y="0"/>
            <a:chExt cx="919500" cy="1879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9500" cy="187993"/>
            </a:xfrm>
            <a:custGeom>
              <a:avLst/>
              <a:gdLst/>
              <a:ahLst/>
              <a:cxnLst/>
              <a:rect l="l" t="t" r="r" b="b"/>
              <a:pathLst>
                <a:path w="919500" h="187993">
                  <a:moveTo>
                    <a:pt x="33263" y="0"/>
                  </a:moveTo>
                  <a:lnTo>
                    <a:pt x="886237" y="0"/>
                  </a:lnTo>
                  <a:cubicBezTo>
                    <a:pt x="904608" y="0"/>
                    <a:pt x="919500" y="14892"/>
                    <a:pt x="919500" y="33263"/>
                  </a:cubicBezTo>
                  <a:lnTo>
                    <a:pt x="919500" y="154730"/>
                  </a:lnTo>
                  <a:cubicBezTo>
                    <a:pt x="919500" y="163552"/>
                    <a:pt x="915996" y="172013"/>
                    <a:pt x="909758" y="178251"/>
                  </a:cubicBezTo>
                  <a:cubicBezTo>
                    <a:pt x="903520" y="184489"/>
                    <a:pt x="895059" y="187993"/>
                    <a:pt x="886237" y="187993"/>
                  </a:cubicBezTo>
                  <a:lnTo>
                    <a:pt x="33263" y="187993"/>
                  </a:lnTo>
                  <a:cubicBezTo>
                    <a:pt x="14892" y="187993"/>
                    <a:pt x="0" y="173101"/>
                    <a:pt x="0" y="154730"/>
                  </a:cubicBezTo>
                  <a:lnTo>
                    <a:pt x="0" y="33263"/>
                  </a:lnTo>
                  <a:cubicBezTo>
                    <a:pt x="0" y="14892"/>
                    <a:pt x="14892" y="0"/>
                    <a:pt x="33263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19500" cy="226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Bold"/>
                </a:rPr>
                <a:t>Nominal columns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923139" y="4857987"/>
            <a:ext cx="12383786" cy="1228661"/>
          </a:xfrm>
          <a:custGeom>
            <a:avLst/>
            <a:gdLst/>
            <a:ahLst/>
            <a:cxnLst/>
            <a:rect l="l" t="t" r="r" b="b"/>
            <a:pathLst>
              <a:path w="12383786" h="1228661">
                <a:moveTo>
                  <a:pt x="0" y="0"/>
                </a:moveTo>
                <a:lnTo>
                  <a:pt x="12383786" y="0"/>
                </a:lnTo>
                <a:lnTo>
                  <a:pt x="12383786" y="1228660"/>
                </a:lnTo>
                <a:lnTo>
                  <a:pt x="0" y="1228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80" b="-78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552202" y="6353347"/>
            <a:ext cx="8294281" cy="3742823"/>
          </a:xfrm>
          <a:custGeom>
            <a:avLst/>
            <a:gdLst/>
            <a:ahLst/>
            <a:cxnLst/>
            <a:rect l="l" t="t" r="r" b="b"/>
            <a:pathLst>
              <a:path w="8294281" h="3742823">
                <a:moveTo>
                  <a:pt x="0" y="0"/>
                </a:moveTo>
                <a:lnTo>
                  <a:pt x="8294281" y="0"/>
                </a:lnTo>
                <a:lnTo>
                  <a:pt x="8294281" y="3742824"/>
                </a:lnTo>
                <a:lnTo>
                  <a:pt x="0" y="3742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445761"/>
            <a:ext cx="12458786" cy="98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8"/>
              </a:lnSpc>
            </a:pPr>
            <a:r>
              <a:rPr lang="en-US" sz="7044">
                <a:solidFill>
                  <a:srgbClr val="FFFFFF"/>
                </a:solidFill>
                <a:latin typeface="HK Modular"/>
              </a:rPr>
              <a:t>DATA PREPARATION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10055"/>
            <a:ext cx="10109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Medium"/>
              </a:rPr>
              <a:t>Page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912806" y="686230"/>
            <a:ext cx="681990" cy="681990"/>
          </a:xfrm>
          <a:custGeom>
            <a:avLst/>
            <a:gdLst/>
            <a:ahLst/>
            <a:cxnLst/>
            <a:rect l="l" t="t" r="r" b="b"/>
            <a:pathLst>
              <a:path w="681990" h="681990">
                <a:moveTo>
                  <a:pt x="0" y="0"/>
                </a:moveTo>
                <a:lnTo>
                  <a:pt x="681990" y="0"/>
                </a:lnTo>
                <a:lnTo>
                  <a:pt x="681990" y="681990"/>
                </a:lnTo>
                <a:lnTo>
                  <a:pt x="0" y="681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29585" y="813005"/>
            <a:ext cx="6484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 Ultra-Bold"/>
              </a:rPr>
              <a:t>09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4152" y="2740940"/>
            <a:ext cx="6597265" cy="63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2"/>
              </a:lnSpc>
            </a:pPr>
            <a:r>
              <a:rPr lang="en-US" sz="4423">
                <a:solidFill>
                  <a:srgbClr val="FFFFFF"/>
                </a:solidFill>
                <a:latin typeface="HK Modular"/>
              </a:rPr>
              <a:t>DATA ENCODING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Office PowerPoint</Application>
  <PresentationFormat>Personnalisé</PresentationFormat>
  <Paragraphs>201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9" baseType="lpstr">
      <vt:lpstr>HK Modular</vt:lpstr>
      <vt:lpstr>Montserrat Medium</vt:lpstr>
      <vt:lpstr>Montserrat Ultra-Bold</vt:lpstr>
      <vt:lpstr>IBM Plex Sans Condensed Bold</vt:lpstr>
      <vt:lpstr>Montserrat Bold</vt:lpstr>
      <vt:lpstr>Open Sans Bold</vt:lpstr>
      <vt:lpstr>Calibri</vt:lpstr>
      <vt:lpstr>Montserrat</vt:lpstr>
      <vt:lpstr>Arial</vt:lpstr>
      <vt:lpstr>Open Sans</vt:lpstr>
      <vt:lpstr>IBM Plex Sans Condensed</vt:lpstr>
      <vt:lpstr>Montserrat Semi-Bold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Stat_Project</dc:title>
  <cp:lastModifiedBy>Raoudha HAJJI</cp:lastModifiedBy>
  <cp:revision>2</cp:revision>
  <dcterms:created xsi:type="dcterms:W3CDTF">2006-08-16T00:00:00Z</dcterms:created>
  <dcterms:modified xsi:type="dcterms:W3CDTF">2023-12-14T12:19:54Z</dcterms:modified>
  <dc:identifier>DAF2wl7weYk</dc:identifier>
</cp:coreProperties>
</file>